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9" r:id="rId6"/>
    <p:sldId id="258" r:id="rId7"/>
    <p:sldId id="260" r:id="rId8"/>
    <p:sldId id="261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62" r:id="rId19"/>
    <p:sldId id="263" r:id="rId20"/>
    <p:sldId id="295" r:id="rId21"/>
    <p:sldId id="264" r:id="rId22"/>
    <p:sldId id="265" r:id="rId23"/>
    <p:sldId id="267" r:id="rId24"/>
    <p:sldId id="270" r:id="rId25"/>
    <p:sldId id="296" r:id="rId26"/>
    <p:sldId id="283" r:id="rId27"/>
    <p:sldId id="293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699"/>
    <a:srgbClr val="FE5800"/>
    <a:srgbClr val="01C6FD"/>
    <a:srgbClr val="79AE02"/>
    <a:srgbClr val="067F9C"/>
    <a:srgbClr val="014E52"/>
    <a:srgbClr val="0C596D"/>
    <a:srgbClr val="03556D"/>
    <a:srgbClr val="145C72"/>
    <a:srgbClr val="000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517F0-D3E9-44EE-BB62-5FDF13F2143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4F82D62-C78B-4389-B480-9FF2B53C029D}">
      <dgm:prSet phldrT="[Text]"/>
      <dgm:spPr>
        <a:solidFill>
          <a:srgbClr val="FE5800">
            <a:alpha val="90000"/>
          </a:srgbClr>
        </a:solidFill>
      </dgm:spPr>
      <dgm:t>
        <a:bodyPr/>
        <a:lstStyle/>
        <a:p>
          <a:r>
            <a:rPr lang="en-GB" dirty="0"/>
            <a:t>Child’s Abilities</a:t>
          </a:r>
        </a:p>
      </dgm:t>
    </dgm:pt>
    <dgm:pt modelId="{72B8DD65-13A5-4794-A8A8-6491E43C27D5}" type="parTrans" cxnId="{A1B15BF8-BB10-4A10-8564-F0D75C4B0FA8}">
      <dgm:prSet/>
      <dgm:spPr/>
      <dgm:t>
        <a:bodyPr/>
        <a:lstStyle/>
        <a:p>
          <a:endParaRPr lang="en-GB"/>
        </a:p>
      </dgm:t>
    </dgm:pt>
    <dgm:pt modelId="{DB432402-ADC7-46AF-B574-30C96E3F0BF9}" type="sibTrans" cxnId="{A1B15BF8-BB10-4A10-8564-F0D75C4B0FA8}">
      <dgm:prSet/>
      <dgm:spPr/>
      <dgm:t>
        <a:bodyPr/>
        <a:lstStyle/>
        <a:p>
          <a:endParaRPr lang="en-GB"/>
        </a:p>
      </dgm:t>
    </dgm:pt>
    <dgm:pt modelId="{84F59C67-578F-4341-887A-036C88D797D7}">
      <dgm:prSet phldrT="[Text]"/>
      <dgm:spPr>
        <a:solidFill>
          <a:srgbClr val="FE5800"/>
        </a:solidFill>
      </dgm:spPr>
      <dgm:t>
        <a:bodyPr/>
        <a:lstStyle/>
        <a:p>
          <a:r>
            <a:rPr lang="en-GB" dirty="0"/>
            <a:t>My language skills e.g. able to use the words I want to and put them in to sentences. </a:t>
          </a:r>
        </a:p>
      </dgm:t>
    </dgm:pt>
    <dgm:pt modelId="{BAB1F661-0234-4316-B3EE-DCEF4C843567}" type="parTrans" cxnId="{C2B607DA-B496-406C-8FC4-1ED924E99F78}">
      <dgm:prSet/>
      <dgm:spPr/>
      <dgm:t>
        <a:bodyPr/>
        <a:lstStyle/>
        <a:p>
          <a:endParaRPr lang="en-GB"/>
        </a:p>
      </dgm:t>
    </dgm:pt>
    <dgm:pt modelId="{0C109A6E-0B25-49E7-8E3C-AA14920A83A6}" type="sibTrans" cxnId="{C2B607DA-B496-406C-8FC4-1ED924E99F78}">
      <dgm:prSet/>
      <dgm:spPr/>
      <dgm:t>
        <a:bodyPr/>
        <a:lstStyle/>
        <a:p>
          <a:endParaRPr lang="en-GB"/>
        </a:p>
      </dgm:t>
    </dgm:pt>
    <dgm:pt modelId="{CBA947DE-8CA5-489B-818F-793F6B51D0E2}">
      <dgm:prSet phldrT="[Text]"/>
      <dgm:spPr>
        <a:solidFill>
          <a:srgbClr val="FE5800">
            <a:alpha val="90000"/>
          </a:srgbClr>
        </a:solidFill>
      </dgm:spPr>
      <dgm:t>
        <a:bodyPr/>
        <a:lstStyle/>
        <a:p>
          <a:r>
            <a:rPr lang="en-GB" dirty="0"/>
            <a:t>Demands </a:t>
          </a:r>
        </a:p>
      </dgm:t>
    </dgm:pt>
    <dgm:pt modelId="{2A092DBB-3FE3-4DAB-A17D-BE81DA1C76C4}" type="parTrans" cxnId="{E5A0890B-91C1-4A1D-99F8-D6A6D55087EA}">
      <dgm:prSet/>
      <dgm:spPr/>
      <dgm:t>
        <a:bodyPr/>
        <a:lstStyle/>
        <a:p>
          <a:endParaRPr lang="en-GB"/>
        </a:p>
      </dgm:t>
    </dgm:pt>
    <dgm:pt modelId="{13352897-CAB4-4C03-A6D7-53FA48D78B95}" type="sibTrans" cxnId="{E5A0890B-91C1-4A1D-99F8-D6A6D55087EA}">
      <dgm:prSet/>
      <dgm:spPr/>
      <dgm:t>
        <a:bodyPr/>
        <a:lstStyle/>
        <a:p>
          <a:endParaRPr lang="en-GB"/>
        </a:p>
      </dgm:t>
    </dgm:pt>
    <dgm:pt modelId="{D7D00CCF-70CA-46F2-B612-344344C1F6F2}">
      <dgm:prSet phldrT="[Text]"/>
      <dgm:spPr>
        <a:solidFill>
          <a:srgbClr val="FE5800"/>
        </a:solidFill>
      </dgm:spPr>
      <dgm:t>
        <a:bodyPr/>
        <a:lstStyle/>
        <a:p>
          <a:r>
            <a:rPr lang="en-GB" dirty="0"/>
            <a:t>I need to tell mummy something very important right now</a:t>
          </a:r>
        </a:p>
      </dgm:t>
    </dgm:pt>
    <dgm:pt modelId="{65BC34A1-776D-4976-997A-6D238D1DF2E4}" type="parTrans" cxnId="{972F62CA-C456-4F3F-A40D-EF1553CAAE27}">
      <dgm:prSet/>
      <dgm:spPr/>
      <dgm:t>
        <a:bodyPr/>
        <a:lstStyle/>
        <a:p>
          <a:endParaRPr lang="en-GB"/>
        </a:p>
      </dgm:t>
    </dgm:pt>
    <dgm:pt modelId="{C7AE40EF-AC4C-46E2-B443-CE49B53E7EDF}" type="sibTrans" cxnId="{972F62CA-C456-4F3F-A40D-EF1553CAAE27}">
      <dgm:prSet/>
      <dgm:spPr/>
      <dgm:t>
        <a:bodyPr/>
        <a:lstStyle/>
        <a:p>
          <a:endParaRPr lang="en-GB"/>
        </a:p>
      </dgm:t>
    </dgm:pt>
    <dgm:pt modelId="{87A7EA65-4E59-4489-862B-E9FD088CA47F}">
      <dgm:prSet phldrT="[Text]"/>
      <dgm:spPr>
        <a:solidFill>
          <a:srgbClr val="FE5800"/>
        </a:solidFill>
      </dgm:spPr>
      <dgm:t>
        <a:bodyPr/>
        <a:lstStyle/>
        <a:p>
          <a:r>
            <a:rPr lang="en-GB" dirty="0"/>
            <a:t>Starting a new school</a:t>
          </a:r>
        </a:p>
      </dgm:t>
    </dgm:pt>
    <dgm:pt modelId="{C0E30DC5-89BF-480D-989E-54664FC7B010}" type="parTrans" cxnId="{9B5EF3B1-5BDC-4AEF-96EE-2DCD685BEC80}">
      <dgm:prSet/>
      <dgm:spPr/>
      <dgm:t>
        <a:bodyPr/>
        <a:lstStyle/>
        <a:p>
          <a:endParaRPr lang="en-GB"/>
        </a:p>
      </dgm:t>
    </dgm:pt>
    <dgm:pt modelId="{477A4348-AA0E-437A-B95D-1B30968EDD19}" type="sibTrans" cxnId="{9B5EF3B1-5BDC-4AEF-96EE-2DCD685BEC80}">
      <dgm:prSet/>
      <dgm:spPr/>
      <dgm:t>
        <a:bodyPr/>
        <a:lstStyle/>
        <a:p>
          <a:endParaRPr lang="en-GB"/>
        </a:p>
      </dgm:t>
    </dgm:pt>
    <dgm:pt modelId="{9BB1620B-9C32-4AB9-A502-7777122A3D42}">
      <dgm:prSet phldrT="[Text]"/>
      <dgm:spPr>
        <a:solidFill>
          <a:srgbClr val="FE5800"/>
        </a:solidFill>
      </dgm:spPr>
      <dgm:t>
        <a:bodyPr/>
        <a:lstStyle/>
        <a:p>
          <a:r>
            <a:rPr lang="en-GB" dirty="0"/>
            <a:t>Busy day at nursery</a:t>
          </a:r>
        </a:p>
      </dgm:t>
    </dgm:pt>
    <dgm:pt modelId="{C93F5EE7-F883-453B-91C0-B21FFF20338F}" type="parTrans" cxnId="{B32E2370-5E8A-4073-B7F7-780D9371B94C}">
      <dgm:prSet/>
      <dgm:spPr/>
      <dgm:t>
        <a:bodyPr/>
        <a:lstStyle/>
        <a:p>
          <a:endParaRPr lang="en-GB"/>
        </a:p>
      </dgm:t>
    </dgm:pt>
    <dgm:pt modelId="{5B44DCDB-6D84-49E1-96E1-79083D84C7A4}" type="sibTrans" cxnId="{B32E2370-5E8A-4073-B7F7-780D9371B94C}">
      <dgm:prSet/>
      <dgm:spPr/>
      <dgm:t>
        <a:bodyPr/>
        <a:lstStyle/>
        <a:p>
          <a:endParaRPr lang="en-GB"/>
        </a:p>
      </dgm:t>
    </dgm:pt>
    <dgm:pt modelId="{5079917D-805A-48B5-8856-491CC75B73C0}">
      <dgm:prSet/>
      <dgm:spPr>
        <a:solidFill>
          <a:srgbClr val="FE5800"/>
        </a:solidFill>
      </dgm:spPr>
      <dgm:t>
        <a:bodyPr/>
        <a:lstStyle/>
        <a:p>
          <a:r>
            <a:rPr lang="en-GB" dirty="0"/>
            <a:t>I have confidence to talk to people I know</a:t>
          </a:r>
        </a:p>
      </dgm:t>
    </dgm:pt>
    <dgm:pt modelId="{DE969247-A77A-4B7D-A803-89C5A9D6D340}" type="parTrans" cxnId="{082EDFC5-289A-4861-AB72-643E9786DA2E}">
      <dgm:prSet/>
      <dgm:spPr/>
      <dgm:t>
        <a:bodyPr/>
        <a:lstStyle/>
        <a:p>
          <a:endParaRPr lang="en-GB"/>
        </a:p>
      </dgm:t>
    </dgm:pt>
    <dgm:pt modelId="{16ECC9AE-EAB3-4C33-BAB0-4111C88785BD}" type="sibTrans" cxnId="{082EDFC5-289A-4861-AB72-643E9786DA2E}">
      <dgm:prSet/>
      <dgm:spPr/>
      <dgm:t>
        <a:bodyPr/>
        <a:lstStyle/>
        <a:p>
          <a:endParaRPr lang="en-GB"/>
        </a:p>
      </dgm:t>
    </dgm:pt>
    <dgm:pt modelId="{674431ED-8624-405A-8AAA-7C9014401273}" type="pres">
      <dgm:prSet presAssocID="{78E517F0-D3E9-44EE-BB62-5FDF13F2143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8579CD-95FA-495A-8AD6-9722569ABE57}" type="pres">
      <dgm:prSet presAssocID="{78E517F0-D3E9-44EE-BB62-5FDF13F21435}" presName="dummyMaxCanvas" presStyleCnt="0"/>
      <dgm:spPr/>
    </dgm:pt>
    <dgm:pt modelId="{1A738648-5A35-4407-B90C-EE5C435DD371}" type="pres">
      <dgm:prSet presAssocID="{78E517F0-D3E9-44EE-BB62-5FDF13F21435}" presName="parentComposite" presStyleCnt="0"/>
      <dgm:spPr/>
    </dgm:pt>
    <dgm:pt modelId="{C0C1B321-A418-4211-B5E1-23BC31E97C50}" type="pres">
      <dgm:prSet presAssocID="{78E517F0-D3E9-44EE-BB62-5FDF13F21435}" presName="parent1" presStyleLbl="alignAccFollowNode1" presStyleIdx="0" presStyleCnt="4" custLinFactNeighborY="13560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A24CE3F6-32DE-42BF-ABDC-27F32D1A4A5C}" type="pres">
      <dgm:prSet presAssocID="{78E517F0-D3E9-44EE-BB62-5FDF13F21435}" presName="parent2" presStyleLbl="alignAccFollowNode1" presStyleIdx="1" presStyleCnt="4" custLinFactNeighborY="13560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83C0BB22-2D2C-4AB8-99A4-1CC471B557D1}" type="pres">
      <dgm:prSet presAssocID="{78E517F0-D3E9-44EE-BB62-5FDF13F21435}" presName="childrenComposite" presStyleCnt="0"/>
      <dgm:spPr/>
    </dgm:pt>
    <dgm:pt modelId="{EAB46946-B0EA-4EDE-85A2-1871CC212415}" type="pres">
      <dgm:prSet presAssocID="{78E517F0-D3E9-44EE-BB62-5FDF13F21435}" presName="dummyMaxCanvas_ChildArea" presStyleCnt="0"/>
      <dgm:spPr/>
    </dgm:pt>
    <dgm:pt modelId="{D04CFCEB-06FA-4EB2-A490-81E6246918C5}" type="pres">
      <dgm:prSet presAssocID="{78E517F0-D3E9-44EE-BB62-5FDF13F21435}" presName="fulcrum" presStyleLbl="alignAccFollowNode1" presStyleIdx="2" presStyleCnt="4"/>
      <dgm:spPr/>
    </dgm:pt>
    <dgm:pt modelId="{38BCC205-7871-410D-8E49-E37CFB7F866C}" type="pres">
      <dgm:prSet presAssocID="{78E517F0-D3E9-44EE-BB62-5FDF13F21435}" presName="balance_23" presStyleLbl="alignAccFollowNode1" presStyleIdx="3" presStyleCnt="4">
        <dgm:presLayoutVars>
          <dgm:bulletEnabled val="1"/>
        </dgm:presLayoutVars>
      </dgm:prSet>
      <dgm:spPr/>
    </dgm:pt>
    <dgm:pt modelId="{2B166A2E-20FB-4080-9A4C-2F79EE5D3968}" type="pres">
      <dgm:prSet presAssocID="{78E517F0-D3E9-44EE-BB62-5FDF13F21435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4FE21-B697-48AE-BB56-A097AC7EAB6A}" type="pres">
      <dgm:prSet presAssocID="{78E517F0-D3E9-44EE-BB62-5FDF13F21435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D5C19-01BD-4C9D-B02E-5FA53F7B0563}" type="pres">
      <dgm:prSet presAssocID="{78E517F0-D3E9-44EE-BB62-5FDF13F21435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E06EF-D3E6-4527-B9FB-1F778BE15031}" type="pres">
      <dgm:prSet presAssocID="{78E517F0-D3E9-44EE-BB62-5FDF13F21435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B4D42-7A8D-4D85-BB11-CD54D4CF3CF0}" type="pres">
      <dgm:prSet presAssocID="{78E517F0-D3E9-44EE-BB62-5FDF13F21435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2EDFC5-289A-4861-AB72-643E9786DA2E}" srcId="{E4F82D62-C78B-4389-B480-9FF2B53C029D}" destId="{5079917D-805A-48B5-8856-491CC75B73C0}" srcOrd="1" destOrd="0" parTransId="{DE969247-A77A-4B7D-A803-89C5A9D6D340}" sibTransId="{16ECC9AE-EAB3-4C33-BAB0-4111C88785BD}"/>
    <dgm:cxn modelId="{A1B15BF8-BB10-4A10-8564-F0D75C4B0FA8}" srcId="{78E517F0-D3E9-44EE-BB62-5FDF13F21435}" destId="{E4F82D62-C78B-4389-B480-9FF2B53C029D}" srcOrd="0" destOrd="0" parTransId="{72B8DD65-13A5-4794-A8A8-6491E43C27D5}" sibTransId="{DB432402-ADC7-46AF-B574-30C96E3F0BF9}"/>
    <dgm:cxn modelId="{8EB49777-3678-4D89-8F97-3724943CBF2B}" type="presOf" srcId="{84F59C67-578F-4341-887A-036C88D797D7}" destId="{2B2E06EF-D3E6-4527-B9FB-1F778BE15031}" srcOrd="0" destOrd="0" presId="urn:microsoft.com/office/officeart/2005/8/layout/balance1"/>
    <dgm:cxn modelId="{212A4AD0-45AC-4C76-A9AA-973FDCDD6537}" type="presOf" srcId="{9BB1620B-9C32-4AB9-A502-7777122A3D42}" destId="{D1ED5C19-01BD-4C9D-B02E-5FA53F7B0563}" srcOrd="0" destOrd="0" presId="urn:microsoft.com/office/officeart/2005/8/layout/balance1"/>
    <dgm:cxn modelId="{E5A0890B-91C1-4A1D-99F8-D6A6D55087EA}" srcId="{78E517F0-D3E9-44EE-BB62-5FDF13F21435}" destId="{CBA947DE-8CA5-489B-818F-793F6B51D0E2}" srcOrd="1" destOrd="0" parTransId="{2A092DBB-3FE3-4DAB-A17D-BE81DA1C76C4}" sibTransId="{13352897-CAB4-4C03-A6D7-53FA48D78B95}"/>
    <dgm:cxn modelId="{549CF678-21B1-4BDE-937E-24C91A8FC0FE}" type="presOf" srcId="{CBA947DE-8CA5-489B-818F-793F6B51D0E2}" destId="{A24CE3F6-32DE-42BF-ABDC-27F32D1A4A5C}" srcOrd="0" destOrd="0" presId="urn:microsoft.com/office/officeart/2005/8/layout/balance1"/>
    <dgm:cxn modelId="{A7FA9B93-2E14-4737-BB84-41F50876EA5C}" type="presOf" srcId="{5079917D-805A-48B5-8856-491CC75B73C0}" destId="{843B4D42-7A8D-4D85-BB11-CD54D4CF3CF0}" srcOrd="0" destOrd="0" presId="urn:microsoft.com/office/officeart/2005/8/layout/balance1"/>
    <dgm:cxn modelId="{972F62CA-C456-4F3F-A40D-EF1553CAAE27}" srcId="{CBA947DE-8CA5-489B-818F-793F6B51D0E2}" destId="{D7D00CCF-70CA-46F2-B612-344344C1F6F2}" srcOrd="0" destOrd="0" parTransId="{65BC34A1-776D-4976-997A-6D238D1DF2E4}" sibTransId="{C7AE40EF-AC4C-46E2-B443-CE49B53E7EDF}"/>
    <dgm:cxn modelId="{C721290D-C03E-4F08-8B82-D19374253F7B}" type="presOf" srcId="{E4F82D62-C78B-4389-B480-9FF2B53C029D}" destId="{C0C1B321-A418-4211-B5E1-23BC31E97C50}" srcOrd="0" destOrd="0" presId="urn:microsoft.com/office/officeart/2005/8/layout/balance1"/>
    <dgm:cxn modelId="{4EBE856B-B463-40C0-A899-122E96950FAA}" type="presOf" srcId="{87A7EA65-4E59-4489-862B-E9FD088CA47F}" destId="{B444FE21-B697-48AE-BB56-A097AC7EAB6A}" srcOrd="0" destOrd="0" presId="urn:microsoft.com/office/officeart/2005/8/layout/balance1"/>
    <dgm:cxn modelId="{C2B607DA-B496-406C-8FC4-1ED924E99F78}" srcId="{E4F82D62-C78B-4389-B480-9FF2B53C029D}" destId="{84F59C67-578F-4341-887A-036C88D797D7}" srcOrd="0" destOrd="0" parTransId="{BAB1F661-0234-4316-B3EE-DCEF4C843567}" sibTransId="{0C109A6E-0B25-49E7-8E3C-AA14920A83A6}"/>
    <dgm:cxn modelId="{DA9A0C66-8B5A-4D7E-8F95-69ABB07507A9}" type="presOf" srcId="{78E517F0-D3E9-44EE-BB62-5FDF13F21435}" destId="{674431ED-8624-405A-8AAA-7C9014401273}" srcOrd="0" destOrd="0" presId="urn:microsoft.com/office/officeart/2005/8/layout/balance1"/>
    <dgm:cxn modelId="{9B5EF3B1-5BDC-4AEF-96EE-2DCD685BEC80}" srcId="{CBA947DE-8CA5-489B-818F-793F6B51D0E2}" destId="{87A7EA65-4E59-4489-862B-E9FD088CA47F}" srcOrd="1" destOrd="0" parTransId="{C0E30DC5-89BF-480D-989E-54664FC7B010}" sibTransId="{477A4348-AA0E-437A-B95D-1B30968EDD19}"/>
    <dgm:cxn modelId="{B32E2370-5E8A-4073-B7F7-780D9371B94C}" srcId="{CBA947DE-8CA5-489B-818F-793F6B51D0E2}" destId="{9BB1620B-9C32-4AB9-A502-7777122A3D42}" srcOrd="2" destOrd="0" parTransId="{C93F5EE7-F883-453B-91C0-B21FFF20338F}" sibTransId="{5B44DCDB-6D84-49E1-96E1-79083D84C7A4}"/>
    <dgm:cxn modelId="{0419D1DC-60E4-4E25-B850-60331EA0F11A}" type="presOf" srcId="{D7D00CCF-70CA-46F2-B612-344344C1F6F2}" destId="{2B166A2E-20FB-4080-9A4C-2F79EE5D3968}" srcOrd="0" destOrd="0" presId="urn:microsoft.com/office/officeart/2005/8/layout/balance1"/>
    <dgm:cxn modelId="{20D46C5B-0D27-4949-AB10-1224B082D2A3}" type="presParOf" srcId="{674431ED-8624-405A-8AAA-7C9014401273}" destId="{178579CD-95FA-495A-8AD6-9722569ABE57}" srcOrd="0" destOrd="0" presId="urn:microsoft.com/office/officeart/2005/8/layout/balance1"/>
    <dgm:cxn modelId="{46D1B278-AF36-45E1-BDC3-FC6EBF7A4465}" type="presParOf" srcId="{674431ED-8624-405A-8AAA-7C9014401273}" destId="{1A738648-5A35-4407-B90C-EE5C435DD371}" srcOrd="1" destOrd="0" presId="urn:microsoft.com/office/officeart/2005/8/layout/balance1"/>
    <dgm:cxn modelId="{656216BC-45BC-4D7E-BF12-F013BE98C385}" type="presParOf" srcId="{1A738648-5A35-4407-B90C-EE5C435DD371}" destId="{C0C1B321-A418-4211-B5E1-23BC31E97C50}" srcOrd="0" destOrd="0" presId="urn:microsoft.com/office/officeart/2005/8/layout/balance1"/>
    <dgm:cxn modelId="{00380DE7-1278-4498-AEBB-49009F6AF531}" type="presParOf" srcId="{1A738648-5A35-4407-B90C-EE5C435DD371}" destId="{A24CE3F6-32DE-42BF-ABDC-27F32D1A4A5C}" srcOrd="1" destOrd="0" presId="urn:microsoft.com/office/officeart/2005/8/layout/balance1"/>
    <dgm:cxn modelId="{3E50AEFF-F826-4EC4-BEEF-8D6DDF2FC4CC}" type="presParOf" srcId="{674431ED-8624-405A-8AAA-7C9014401273}" destId="{83C0BB22-2D2C-4AB8-99A4-1CC471B557D1}" srcOrd="2" destOrd="0" presId="urn:microsoft.com/office/officeart/2005/8/layout/balance1"/>
    <dgm:cxn modelId="{EA810CE5-56AF-4B81-BB6E-6AC30F5777C4}" type="presParOf" srcId="{83C0BB22-2D2C-4AB8-99A4-1CC471B557D1}" destId="{EAB46946-B0EA-4EDE-85A2-1871CC212415}" srcOrd="0" destOrd="0" presId="urn:microsoft.com/office/officeart/2005/8/layout/balance1"/>
    <dgm:cxn modelId="{951890BF-3728-4424-882B-F453C06158F1}" type="presParOf" srcId="{83C0BB22-2D2C-4AB8-99A4-1CC471B557D1}" destId="{D04CFCEB-06FA-4EB2-A490-81E6246918C5}" srcOrd="1" destOrd="0" presId="urn:microsoft.com/office/officeart/2005/8/layout/balance1"/>
    <dgm:cxn modelId="{20F0F906-673B-4694-A9CC-953E4E09ED69}" type="presParOf" srcId="{83C0BB22-2D2C-4AB8-99A4-1CC471B557D1}" destId="{38BCC205-7871-410D-8E49-E37CFB7F866C}" srcOrd="2" destOrd="0" presId="urn:microsoft.com/office/officeart/2005/8/layout/balance1"/>
    <dgm:cxn modelId="{F256628E-5C45-4E38-9674-659D67C896A5}" type="presParOf" srcId="{83C0BB22-2D2C-4AB8-99A4-1CC471B557D1}" destId="{2B166A2E-20FB-4080-9A4C-2F79EE5D3968}" srcOrd="3" destOrd="0" presId="urn:microsoft.com/office/officeart/2005/8/layout/balance1"/>
    <dgm:cxn modelId="{10E3299D-26C6-4F9D-997C-09EB2875764E}" type="presParOf" srcId="{83C0BB22-2D2C-4AB8-99A4-1CC471B557D1}" destId="{B444FE21-B697-48AE-BB56-A097AC7EAB6A}" srcOrd="4" destOrd="0" presId="urn:microsoft.com/office/officeart/2005/8/layout/balance1"/>
    <dgm:cxn modelId="{972F6D06-8438-4DD2-BAD7-9B69F8DA6416}" type="presParOf" srcId="{83C0BB22-2D2C-4AB8-99A4-1CC471B557D1}" destId="{D1ED5C19-01BD-4C9D-B02E-5FA53F7B0563}" srcOrd="5" destOrd="0" presId="urn:microsoft.com/office/officeart/2005/8/layout/balance1"/>
    <dgm:cxn modelId="{303DDD23-80B2-48AE-A274-F2E461676B2F}" type="presParOf" srcId="{83C0BB22-2D2C-4AB8-99A4-1CC471B557D1}" destId="{2B2E06EF-D3E6-4527-B9FB-1F778BE15031}" srcOrd="6" destOrd="0" presId="urn:microsoft.com/office/officeart/2005/8/layout/balance1"/>
    <dgm:cxn modelId="{6E4A236F-63D7-4D55-B765-ECB496091AD3}" type="presParOf" srcId="{83C0BB22-2D2C-4AB8-99A4-1CC471B557D1}" destId="{843B4D42-7A8D-4D85-BB11-CD54D4CF3CF0}" srcOrd="7" destOrd="0" presId="urn:microsoft.com/office/officeart/2005/8/layout/balance1"/>
  </dgm:cxnLst>
  <dgm:bg>
    <a:solidFill>
      <a:srgbClr val="0A6699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A4D073-A5EB-4BAA-A65E-CF04430BD348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DB9431F-BC70-4EA2-93CA-2579E1B6A403}">
      <dgm:prSet phldrT="[Text]" custT="1"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sz="1800" b="1" dirty="0"/>
            <a:t>Give time- </a:t>
          </a:r>
          <a:r>
            <a:rPr lang="en-GB" sz="1800" b="0" dirty="0"/>
            <a:t>reduce time pressure, pause and slow your own speech. </a:t>
          </a:r>
        </a:p>
      </dgm:t>
    </dgm:pt>
    <dgm:pt modelId="{19F60D36-F4B5-4562-84B8-9BCD9CABFB81}" type="parTrans" cxnId="{C2E801C9-C25E-4B82-94CA-4F4E7B2AA9EE}">
      <dgm:prSet/>
      <dgm:spPr/>
      <dgm:t>
        <a:bodyPr/>
        <a:lstStyle/>
        <a:p>
          <a:endParaRPr lang="en-GB"/>
        </a:p>
      </dgm:t>
    </dgm:pt>
    <dgm:pt modelId="{FBCB730C-8DBA-4CA9-8850-A8B05BACD7CE}" type="sibTrans" cxnId="{C2E801C9-C25E-4B82-94CA-4F4E7B2AA9EE}">
      <dgm:prSet/>
      <dgm:spPr/>
      <dgm:t>
        <a:bodyPr/>
        <a:lstStyle/>
        <a:p>
          <a:endParaRPr lang="en-GB"/>
        </a:p>
      </dgm:t>
    </dgm:pt>
    <dgm:pt modelId="{65FE2F5F-0A63-4115-9C16-DDC182921F79}">
      <dgm:prSet phldrT="[Text]"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altLang="en-US" b="1" dirty="0"/>
            <a:t>Look out for any bullying and teasing </a:t>
          </a:r>
          <a:r>
            <a:rPr lang="en-GB" altLang="en-US" dirty="0"/>
            <a:t>and address this. 80% of children who stammer are teased or bullied.</a:t>
          </a:r>
          <a:endParaRPr lang="en-GB" dirty="0"/>
        </a:p>
      </dgm:t>
    </dgm:pt>
    <dgm:pt modelId="{A16E3FCD-3451-44F4-8DD5-D93BCB59662E}" type="parTrans" cxnId="{CD640E1C-0C39-44F6-86C5-9F81762DC105}">
      <dgm:prSet/>
      <dgm:spPr/>
      <dgm:t>
        <a:bodyPr/>
        <a:lstStyle/>
        <a:p>
          <a:endParaRPr lang="en-GB"/>
        </a:p>
      </dgm:t>
    </dgm:pt>
    <dgm:pt modelId="{DCE86C79-D206-4FF4-A764-1B46EA47614C}" type="sibTrans" cxnId="{CD640E1C-0C39-44F6-86C5-9F81762DC105}">
      <dgm:prSet/>
      <dgm:spPr/>
      <dgm:t>
        <a:bodyPr/>
        <a:lstStyle/>
        <a:p>
          <a:endParaRPr lang="en-GB"/>
        </a:p>
      </dgm:t>
    </dgm:pt>
    <dgm:pt modelId="{5DA0FD60-7FA9-4032-9AA0-3F486C9A7C6B}">
      <dgm:prSet phldrT="[Text]" custT="1"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sz="1800" dirty="0"/>
            <a:t>Make sure </a:t>
          </a:r>
          <a:r>
            <a:rPr lang="en-GB" sz="1800" b="1" dirty="0"/>
            <a:t>information is passed on </a:t>
          </a:r>
          <a:r>
            <a:rPr lang="en-GB" sz="1800" dirty="0"/>
            <a:t>when the child has a new teacher. </a:t>
          </a:r>
        </a:p>
      </dgm:t>
    </dgm:pt>
    <dgm:pt modelId="{8F923DC0-992A-465B-A7C7-B4476BD75B0D}" type="parTrans" cxnId="{0AD38887-29EF-43C9-86EF-988C2DC27935}">
      <dgm:prSet/>
      <dgm:spPr/>
      <dgm:t>
        <a:bodyPr/>
        <a:lstStyle/>
        <a:p>
          <a:endParaRPr lang="en-GB"/>
        </a:p>
      </dgm:t>
    </dgm:pt>
    <dgm:pt modelId="{2EDD3315-90AA-4191-8C3A-60611FF4D598}" type="sibTrans" cxnId="{0AD38887-29EF-43C9-86EF-988C2DC27935}">
      <dgm:prSet/>
      <dgm:spPr/>
      <dgm:t>
        <a:bodyPr/>
        <a:lstStyle/>
        <a:p>
          <a:endParaRPr lang="en-GB"/>
        </a:p>
      </dgm:t>
    </dgm:pt>
    <dgm:pt modelId="{7FC2C440-B0B5-49C8-803F-0986700ED78A}">
      <dgm:prSet custT="1"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sz="1800" b="1" dirty="0"/>
            <a:t>Focus on what the child has to say- </a:t>
          </a:r>
          <a:r>
            <a:rPr lang="en-GB" sz="1800" dirty="0"/>
            <a:t>give eye contact.  </a:t>
          </a:r>
        </a:p>
      </dgm:t>
    </dgm:pt>
    <dgm:pt modelId="{EE5E40C9-1809-4B7F-A9B6-BBC59FC8E2A5}" type="parTrans" cxnId="{9AFC6788-FF07-4E2A-A999-A42DE12A8706}">
      <dgm:prSet/>
      <dgm:spPr/>
      <dgm:t>
        <a:bodyPr/>
        <a:lstStyle/>
        <a:p>
          <a:endParaRPr lang="en-GB"/>
        </a:p>
      </dgm:t>
    </dgm:pt>
    <dgm:pt modelId="{9FF35B28-5C4A-4F4A-8AC1-A3075CED5B98}" type="sibTrans" cxnId="{9AFC6788-FF07-4E2A-A999-A42DE12A8706}">
      <dgm:prSet/>
      <dgm:spPr/>
      <dgm:t>
        <a:bodyPr/>
        <a:lstStyle/>
        <a:p>
          <a:endParaRPr lang="en-GB"/>
        </a:p>
      </dgm:t>
    </dgm:pt>
    <dgm:pt modelId="{32885196-4062-48E5-9557-989361F16580}">
      <dgm:prSet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b="1" dirty="0"/>
            <a:t>Talk to the child one to one- </a:t>
          </a:r>
          <a:r>
            <a:rPr lang="en-GB" dirty="0"/>
            <a:t>Be flexible with challenging tasks, reduce demands on difficult days</a:t>
          </a:r>
        </a:p>
      </dgm:t>
    </dgm:pt>
    <dgm:pt modelId="{7273054F-08C0-48C4-8421-221D69113506}" type="parTrans" cxnId="{22F82318-34FA-4465-A2D1-58CFDE77EF05}">
      <dgm:prSet/>
      <dgm:spPr/>
      <dgm:t>
        <a:bodyPr/>
        <a:lstStyle/>
        <a:p>
          <a:endParaRPr lang="en-GB"/>
        </a:p>
      </dgm:t>
    </dgm:pt>
    <dgm:pt modelId="{48CE0B20-2D18-4B30-B15C-E25F14C7E4C3}" type="sibTrans" cxnId="{22F82318-34FA-4465-A2D1-58CFDE77EF05}">
      <dgm:prSet/>
      <dgm:spPr/>
      <dgm:t>
        <a:bodyPr/>
        <a:lstStyle/>
        <a:p>
          <a:endParaRPr lang="en-GB"/>
        </a:p>
      </dgm:t>
    </dgm:pt>
    <dgm:pt modelId="{29E37BA3-2DFE-421E-94DD-DB0A8A143DD4}">
      <dgm:prSet custT="1"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sz="1800" b="1" dirty="0"/>
            <a:t>Give choices- </a:t>
          </a:r>
          <a:r>
            <a:rPr lang="en-GB" sz="1800" dirty="0"/>
            <a:t>build skills gradually, help develop confidence</a:t>
          </a:r>
        </a:p>
      </dgm:t>
    </dgm:pt>
    <dgm:pt modelId="{0AC62D65-D0CB-4960-936E-F28D9D13ACFA}" type="parTrans" cxnId="{744AEBEE-E480-4114-886F-0D3BA7B8AC23}">
      <dgm:prSet/>
      <dgm:spPr/>
      <dgm:t>
        <a:bodyPr/>
        <a:lstStyle/>
        <a:p>
          <a:endParaRPr lang="en-GB"/>
        </a:p>
      </dgm:t>
    </dgm:pt>
    <dgm:pt modelId="{B2EF7334-CB0F-4A7E-839C-52E01753A699}" type="sibTrans" cxnId="{744AEBEE-E480-4114-886F-0D3BA7B8AC23}">
      <dgm:prSet/>
      <dgm:spPr/>
      <dgm:t>
        <a:bodyPr/>
        <a:lstStyle/>
        <a:p>
          <a:endParaRPr lang="en-GB"/>
        </a:p>
      </dgm:t>
    </dgm:pt>
    <dgm:pt modelId="{B3708A63-3FB4-4CAA-B63F-B2A860379F36}">
      <dgm:prSet custT="1"/>
      <dgm:spPr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sz="1800" b="1" dirty="0"/>
            <a:t>Encourage turn taking skills</a:t>
          </a:r>
        </a:p>
      </dgm:t>
    </dgm:pt>
    <dgm:pt modelId="{F217848A-CEEE-4F51-A61F-8362E9BD794B}" type="parTrans" cxnId="{44323552-20E1-424F-8121-613CE96387D1}">
      <dgm:prSet/>
      <dgm:spPr/>
      <dgm:t>
        <a:bodyPr/>
        <a:lstStyle/>
        <a:p>
          <a:endParaRPr lang="en-GB"/>
        </a:p>
      </dgm:t>
    </dgm:pt>
    <dgm:pt modelId="{1AE97E80-29CB-403B-A56F-6E68CD7CF1E7}" type="sibTrans" cxnId="{44323552-20E1-424F-8121-613CE96387D1}">
      <dgm:prSet/>
      <dgm:spPr/>
      <dgm:t>
        <a:bodyPr/>
        <a:lstStyle/>
        <a:p>
          <a:endParaRPr lang="en-GB"/>
        </a:p>
      </dgm:t>
    </dgm:pt>
    <dgm:pt modelId="{91A054E2-6B0C-48EF-AE10-45C130AD404B}" type="pres">
      <dgm:prSet presAssocID="{ECA4D073-A5EB-4BAA-A65E-CF04430BD3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45A9D3F-2BAE-4129-9609-0F88C99F7185}" type="pres">
      <dgm:prSet presAssocID="{ECA4D073-A5EB-4BAA-A65E-CF04430BD348}" presName="Name1" presStyleCnt="0"/>
      <dgm:spPr/>
    </dgm:pt>
    <dgm:pt modelId="{59235079-CED1-4AAE-B66D-7777CE446884}" type="pres">
      <dgm:prSet presAssocID="{ECA4D073-A5EB-4BAA-A65E-CF04430BD348}" presName="cycle" presStyleCnt="0"/>
      <dgm:spPr/>
    </dgm:pt>
    <dgm:pt modelId="{F66F96E6-D319-4D3F-B45A-09E8AE568DC8}" type="pres">
      <dgm:prSet presAssocID="{ECA4D073-A5EB-4BAA-A65E-CF04430BD348}" presName="srcNode" presStyleLbl="node1" presStyleIdx="0" presStyleCnt="7"/>
      <dgm:spPr/>
    </dgm:pt>
    <dgm:pt modelId="{3115C698-0089-4618-9F83-C71554E9F8FE}" type="pres">
      <dgm:prSet presAssocID="{ECA4D073-A5EB-4BAA-A65E-CF04430BD348}" presName="conn" presStyleLbl="parChTrans1D2" presStyleIdx="0" presStyleCnt="1"/>
      <dgm:spPr/>
      <dgm:t>
        <a:bodyPr/>
        <a:lstStyle/>
        <a:p>
          <a:endParaRPr lang="en-US"/>
        </a:p>
      </dgm:t>
    </dgm:pt>
    <dgm:pt modelId="{9AEB10E7-894D-48C4-895A-0FF8974DF6E5}" type="pres">
      <dgm:prSet presAssocID="{ECA4D073-A5EB-4BAA-A65E-CF04430BD348}" presName="extraNode" presStyleLbl="node1" presStyleIdx="0" presStyleCnt="7"/>
      <dgm:spPr/>
    </dgm:pt>
    <dgm:pt modelId="{270008D3-0226-4D30-A1CB-72CA06649D6A}" type="pres">
      <dgm:prSet presAssocID="{ECA4D073-A5EB-4BAA-A65E-CF04430BD348}" presName="dstNode" presStyleLbl="node1" presStyleIdx="0" presStyleCnt="7"/>
      <dgm:spPr/>
    </dgm:pt>
    <dgm:pt modelId="{C971F486-6219-4E38-837C-DFE5414B7C65}" type="pres">
      <dgm:prSet presAssocID="{9DB9431F-BC70-4EA2-93CA-2579E1B6A40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D891E-B079-49E1-A19F-0207F010E917}" type="pres">
      <dgm:prSet presAssocID="{9DB9431F-BC70-4EA2-93CA-2579E1B6A403}" presName="accent_1" presStyleCnt="0"/>
      <dgm:spPr/>
    </dgm:pt>
    <dgm:pt modelId="{EB5C5F9E-B70C-4B57-959B-313D2F6A99B9}" type="pres">
      <dgm:prSet presAssocID="{9DB9431F-BC70-4EA2-93CA-2579E1B6A403}" presName="accentRepeatNode" presStyleLbl="solidFgAcc1" presStyleIdx="0" presStyleCnt="7"/>
      <dgm:spPr/>
    </dgm:pt>
    <dgm:pt modelId="{57B80E3A-8B4C-4EA1-86DA-94BB6441A63A}" type="pres">
      <dgm:prSet presAssocID="{7FC2C440-B0B5-49C8-803F-0986700ED78A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C150A-18A9-49AB-9743-2FE0D24E4250}" type="pres">
      <dgm:prSet presAssocID="{7FC2C440-B0B5-49C8-803F-0986700ED78A}" presName="accent_2" presStyleCnt="0"/>
      <dgm:spPr/>
    </dgm:pt>
    <dgm:pt modelId="{EEBCD5C5-5A74-4D1B-8FC9-7909C23E2FFA}" type="pres">
      <dgm:prSet presAssocID="{7FC2C440-B0B5-49C8-803F-0986700ED78A}" presName="accentRepeatNode" presStyleLbl="solidFgAcc1" presStyleIdx="1" presStyleCnt="7"/>
      <dgm:spPr/>
    </dgm:pt>
    <dgm:pt modelId="{FEBCB570-9E4F-4AD4-A973-5F29424EADF4}" type="pres">
      <dgm:prSet presAssocID="{29E37BA3-2DFE-421E-94DD-DB0A8A143DD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95DCA-FB0A-4715-BD30-509E70169D2D}" type="pres">
      <dgm:prSet presAssocID="{29E37BA3-2DFE-421E-94DD-DB0A8A143DD4}" presName="accent_3" presStyleCnt="0"/>
      <dgm:spPr/>
    </dgm:pt>
    <dgm:pt modelId="{C25F1526-29CD-4B88-85BA-547645CCB393}" type="pres">
      <dgm:prSet presAssocID="{29E37BA3-2DFE-421E-94DD-DB0A8A143DD4}" presName="accentRepeatNode" presStyleLbl="solidFgAcc1" presStyleIdx="2" presStyleCnt="7"/>
      <dgm:spPr/>
    </dgm:pt>
    <dgm:pt modelId="{90C548B3-9C81-4367-984E-FAAFEDB24C99}" type="pres">
      <dgm:prSet presAssocID="{B3708A63-3FB4-4CAA-B63F-B2A860379F3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583F3-26AC-473E-9C4D-E4AF2BA379DF}" type="pres">
      <dgm:prSet presAssocID="{B3708A63-3FB4-4CAA-B63F-B2A860379F36}" presName="accent_4" presStyleCnt="0"/>
      <dgm:spPr/>
    </dgm:pt>
    <dgm:pt modelId="{BDA89278-496B-4820-808E-08DFEC7CF98B}" type="pres">
      <dgm:prSet presAssocID="{B3708A63-3FB4-4CAA-B63F-B2A860379F36}" presName="accentRepeatNode" presStyleLbl="solidFgAcc1" presStyleIdx="3" presStyleCnt="7"/>
      <dgm:spPr/>
    </dgm:pt>
    <dgm:pt modelId="{8B09FE21-FBCA-4182-831F-69BB06EBE8C1}" type="pres">
      <dgm:prSet presAssocID="{32885196-4062-48E5-9557-989361F1658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EEAD3F-2CCC-4676-AD3C-2E223D6B1F81}" type="pres">
      <dgm:prSet presAssocID="{32885196-4062-48E5-9557-989361F16580}" presName="accent_5" presStyleCnt="0"/>
      <dgm:spPr/>
    </dgm:pt>
    <dgm:pt modelId="{7FE78E1D-3F4C-49F3-B816-9ABA42EDC468}" type="pres">
      <dgm:prSet presAssocID="{32885196-4062-48E5-9557-989361F16580}" presName="accentRepeatNode" presStyleLbl="solidFgAcc1" presStyleIdx="4" presStyleCnt="7"/>
      <dgm:spPr/>
    </dgm:pt>
    <dgm:pt modelId="{FDFE3F8F-DE64-489A-BAF7-64691675E628}" type="pres">
      <dgm:prSet presAssocID="{65FE2F5F-0A63-4115-9C16-DDC182921F7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99FBB-912C-4C8C-83F9-CA77BCEF4DFB}" type="pres">
      <dgm:prSet presAssocID="{65FE2F5F-0A63-4115-9C16-DDC182921F79}" presName="accent_6" presStyleCnt="0"/>
      <dgm:spPr/>
    </dgm:pt>
    <dgm:pt modelId="{69A98162-94B3-473B-B320-7F27CAED923A}" type="pres">
      <dgm:prSet presAssocID="{65FE2F5F-0A63-4115-9C16-DDC182921F79}" presName="accentRepeatNode" presStyleLbl="solidFgAcc1" presStyleIdx="5" presStyleCnt="7"/>
      <dgm:spPr/>
    </dgm:pt>
    <dgm:pt modelId="{C49BC242-6035-43A2-8AEF-ABADE0F9C3AA}" type="pres">
      <dgm:prSet presAssocID="{5DA0FD60-7FA9-4032-9AA0-3F486C9A7C6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1537E-7A2E-44F9-9B42-EE6B6029F0AF}" type="pres">
      <dgm:prSet presAssocID="{5DA0FD60-7FA9-4032-9AA0-3F486C9A7C6B}" presName="accent_7" presStyleCnt="0"/>
      <dgm:spPr/>
    </dgm:pt>
    <dgm:pt modelId="{CAF86845-52F1-4791-9B09-9ADEF1C9E85F}" type="pres">
      <dgm:prSet presAssocID="{5DA0FD60-7FA9-4032-9AA0-3F486C9A7C6B}" presName="accentRepeatNode" presStyleLbl="solidFgAcc1" presStyleIdx="6" presStyleCnt="7"/>
      <dgm:spPr/>
    </dgm:pt>
  </dgm:ptLst>
  <dgm:cxnLst>
    <dgm:cxn modelId="{9ADF6547-D4A8-4BD8-BADD-A04D804CDFA7}" type="presOf" srcId="{5DA0FD60-7FA9-4032-9AA0-3F486C9A7C6B}" destId="{C49BC242-6035-43A2-8AEF-ABADE0F9C3AA}" srcOrd="0" destOrd="0" presId="urn:microsoft.com/office/officeart/2008/layout/VerticalCurvedList"/>
    <dgm:cxn modelId="{C2E801C9-C25E-4B82-94CA-4F4E7B2AA9EE}" srcId="{ECA4D073-A5EB-4BAA-A65E-CF04430BD348}" destId="{9DB9431F-BC70-4EA2-93CA-2579E1B6A403}" srcOrd="0" destOrd="0" parTransId="{19F60D36-F4B5-4562-84B8-9BCD9CABFB81}" sibTransId="{FBCB730C-8DBA-4CA9-8850-A8B05BACD7CE}"/>
    <dgm:cxn modelId="{4A5D830F-70D7-4912-8932-721E05BF803D}" type="presOf" srcId="{ECA4D073-A5EB-4BAA-A65E-CF04430BD348}" destId="{91A054E2-6B0C-48EF-AE10-45C130AD404B}" srcOrd="0" destOrd="0" presId="urn:microsoft.com/office/officeart/2008/layout/VerticalCurvedList"/>
    <dgm:cxn modelId="{CD640E1C-0C39-44F6-86C5-9F81762DC105}" srcId="{ECA4D073-A5EB-4BAA-A65E-CF04430BD348}" destId="{65FE2F5F-0A63-4115-9C16-DDC182921F79}" srcOrd="5" destOrd="0" parTransId="{A16E3FCD-3451-44F4-8DD5-D93BCB59662E}" sibTransId="{DCE86C79-D206-4FF4-A764-1B46EA47614C}"/>
    <dgm:cxn modelId="{9AFC6788-FF07-4E2A-A999-A42DE12A8706}" srcId="{ECA4D073-A5EB-4BAA-A65E-CF04430BD348}" destId="{7FC2C440-B0B5-49C8-803F-0986700ED78A}" srcOrd="1" destOrd="0" parTransId="{EE5E40C9-1809-4B7F-A9B6-BBC59FC8E2A5}" sibTransId="{9FF35B28-5C4A-4F4A-8AC1-A3075CED5B98}"/>
    <dgm:cxn modelId="{3E9413D0-B743-4118-A03B-B5627728DAF1}" type="presOf" srcId="{9DB9431F-BC70-4EA2-93CA-2579E1B6A403}" destId="{C971F486-6219-4E38-837C-DFE5414B7C65}" srcOrd="0" destOrd="0" presId="urn:microsoft.com/office/officeart/2008/layout/VerticalCurvedList"/>
    <dgm:cxn modelId="{3511650D-3956-4411-B354-07C772D47EF8}" type="presOf" srcId="{32885196-4062-48E5-9557-989361F16580}" destId="{8B09FE21-FBCA-4182-831F-69BB06EBE8C1}" srcOrd="0" destOrd="0" presId="urn:microsoft.com/office/officeart/2008/layout/VerticalCurvedList"/>
    <dgm:cxn modelId="{0314F79A-432B-48A5-92EC-4421BF2CB81E}" type="presOf" srcId="{65FE2F5F-0A63-4115-9C16-DDC182921F79}" destId="{FDFE3F8F-DE64-489A-BAF7-64691675E628}" srcOrd="0" destOrd="0" presId="urn:microsoft.com/office/officeart/2008/layout/VerticalCurvedList"/>
    <dgm:cxn modelId="{44323552-20E1-424F-8121-613CE96387D1}" srcId="{ECA4D073-A5EB-4BAA-A65E-CF04430BD348}" destId="{B3708A63-3FB4-4CAA-B63F-B2A860379F36}" srcOrd="3" destOrd="0" parTransId="{F217848A-CEEE-4F51-A61F-8362E9BD794B}" sibTransId="{1AE97E80-29CB-403B-A56F-6E68CD7CF1E7}"/>
    <dgm:cxn modelId="{FFF281BD-D8E7-4FA8-A2AC-1EB840DAE04B}" type="presOf" srcId="{B3708A63-3FB4-4CAA-B63F-B2A860379F36}" destId="{90C548B3-9C81-4367-984E-FAAFEDB24C99}" srcOrd="0" destOrd="0" presId="urn:microsoft.com/office/officeart/2008/layout/VerticalCurvedList"/>
    <dgm:cxn modelId="{0AD38887-29EF-43C9-86EF-988C2DC27935}" srcId="{ECA4D073-A5EB-4BAA-A65E-CF04430BD348}" destId="{5DA0FD60-7FA9-4032-9AA0-3F486C9A7C6B}" srcOrd="6" destOrd="0" parTransId="{8F923DC0-992A-465B-A7C7-B4476BD75B0D}" sibTransId="{2EDD3315-90AA-4191-8C3A-60611FF4D598}"/>
    <dgm:cxn modelId="{22F82318-34FA-4465-A2D1-58CFDE77EF05}" srcId="{ECA4D073-A5EB-4BAA-A65E-CF04430BD348}" destId="{32885196-4062-48E5-9557-989361F16580}" srcOrd="4" destOrd="0" parTransId="{7273054F-08C0-48C4-8421-221D69113506}" sibTransId="{48CE0B20-2D18-4B30-B15C-E25F14C7E4C3}"/>
    <dgm:cxn modelId="{9F473357-9144-4807-A60E-3C689CA671CD}" type="presOf" srcId="{7FC2C440-B0B5-49C8-803F-0986700ED78A}" destId="{57B80E3A-8B4C-4EA1-86DA-94BB6441A63A}" srcOrd="0" destOrd="0" presId="urn:microsoft.com/office/officeart/2008/layout/VerticalCurvedList"/>
    <dgm:cxn modelId="{19BDEFAE-C5F9-4053-9505-7C396B889A06}" type="presOf" srcId="{FBCB730C-8DBA-4CA9-8850-A8B05BACD7CE}" destId="{3115C698-0089-4618-9F83-C71554E9F8FE}" srcOrd="0" destOrd="0" presId="urn:microsoft.com/office/officeart/2008/layout/VerticalCurvedList"/>
    <dgm:cxn modelId="{609D82DF-CC51-412F-A09B-1EC3478FF78A}" type="presOf" srcId="{29E37BA3-2DFE-421E-94DD-DB0A8A143DD4}" destId="{FEBCB570-9E4F-4AD4-A973-5F29424EADF4}" srcOrd="0" destOrd="0" presId="urn:microsoft.com/office/officeart/2008/layout/VerticalCurvedList"/>
    <dgm:cxn modelId="{744AEBEE-E480-4114-886F-0D3BA7B8AC23}" srcId="{ECA4D073-A5EB-4BAA-A65E-CF04430BD348}" destId="{29E37BA3-2DFE-421E-94DD-DB0A8A143DD4}" srcOrd="2" destOrd="0" parTransId="{0AC62D65-D0CB-4960-936E-F28D9D13ACFA}" sibTransId="{B2EF7334-CB0F-4A7E-839C-52E01753A699}"/>
    <dgm:cxn modelId="{EBDB49E1-714B-4B34-AFDE-0583F465848E}" type="presParOf" srcId="{91A054E2-6B0C-48EF-AE10-45C130AD404B}" destId="{445A9D3F-2BAE-4129-9609-0F88C99F7185}" srcOrd="0" destOrd="0" presId="urn:microsoft.com/office/officeart/2008/layout/VerticalCurvedList"/>
    <dgm:cxn modelId="{57DEE833-13A4-4789-907A-B854B7756C98}" type="presParOf" srcId="{445A9D3F-2BAE-4129-9609-0F88C99F7185}" destId="{59235079-CED1-4AAE-B66D-7777CE446884}" srcOrd="0" destOrd="0" presId="urn:microsoft.com/office/officeart/2008/layout/VerticalCurvedList"/>
    <dgm:cxn modelId="{7A3FB3FA-8ED2-4EAF-98C7-5E36FD0B770A}" type="presParOf" srcId="{59235079-CED1-4AAE-B66D-7777CE446884}" destId="{F66F96E6-D319-4D3F-B45A-09E8AE568DC8}" srcOrd="0" destOrd="0" presId="urn:microsoft.com/office/officeart/2008/layout/VerticalCurvedList"/>
    <dgm:cxn modelId="{6E355285-D5EA-4128-A026-C4FF30624061}" type="presParOf" srcId="{59235079-CED1-4AAE-B66D-7777CE446884}" destId="{3115C698-0089-4618-9F83-C71554E9F8FE}" srcOrd="1" destOrd="0" presId="urn:microsoft.com/office/officeart/2008/layout/VerticalCurvedList"/>
    <dgm:cxn modelId="{2F906EB6-30F4-4391-BD96-85044546C081}" type="presParOf" srcId="{59235079-CED1-4AAE-B66D-7777CE446884}" destId="{9AEB10E7-894D-48C4-895A-0FF8974DF6E5}" srcOrd="2" destOrd="0" presId="urn:microsoft.com/office/officeart/2008/layout/VerticalCurvedList"/>
    <dgm:cxn modelId="{4DC5F946-8574-4773-85A5-AA8F5CF1C2EA}" type="presParOf" srcId="{59235079-CED1-4AAE-B66D-7777CE446884}" destId="{270008D3-0226-4D30-A1CB-72CA06649D6A}" srcOrd="3" destOrd="0" presId="urn:microsoft.com/office/officeart/2008/layout/VerticalCurvedList"/>
    <dgm:cxn modelId="{4532204B-E10E-4E4D-8761-59A6373933CF}" type="presParOf" srcId="{445A9D3F-2BAE-4129-9609-0F88C99F7185}" destId="{C971F486-6219-4E38-837C-DFE5414B7C65}" srcOrd="1" destOrd="0" presId="urn:microsoft.com/office/officeart/2008/layout/VerticalCurvedList"/>
    <dgm:cxn modelId="{59E098FE-BFBC-4530-A323-A849EDC38404}" type="presParOf" srcId="{445A9D3F-2BAE-4129-9609-0F88C99F7185}" destId="{DF2D891E-B079-49E1-A19F-0207F010E917}" srcOrd="2" destOrd="0" presId="urn:microsoft.com/office/officeart/2008/layout/VerticalCurvedList"/>
    <dgm:cxn modelId="{4FF21A5F-88CF-4A45-8827-8E513675E16D}" type="presParOf" srcId="{DF2D891E-B079-49E1-A19F-0207F010E917}" destId="{EB5C5F9E-B70C-4B57-959B-313D2F6A99B9}" srcOrd="0" destOrd="0" presId="urn:microsoft.com/office/officeart/2008/layout/VerticalCurvedList"/>
    <dgm:cxn modelId="{8FB42874-EF9E-4A2B-B062-95665D9E3BE6}" type="presParOf" srcId="{445A9D3F-2BAE-4129-9609-0F88C99F7185}" destId="{57B80E3A-8B4C-4EA1-86DA-94BB6441A63A}" srcOrd="3" destOrd="0" presId="urn:microsoft.com/office/officeart/2008/layout/VerticalCurvedList"/>
    <dgm:cxn modelId="{FA4C0BA8-9DA5-4639-AB08-4AE696508000}" type="presParOf" srcId="{445A9D3F-2BAE-4129-9609-0F88C99F7185}" destId="{D13C150A-18A9-49AB-9743-2FE0D24E4250}" srcOrd="4" destOrd="0" presId="urn:microsoft.com/office/officeart/2008/layout/VerticalCurvedList"/>
    <dgm:cxn modelId="{AC524753-7E10-4670-B64E-D192CB022BB9}" type="presParOf" srcId="{D13C150A-18A9-49AB-9743-2FE0D24E4250}" destId="{EEBCD5C5-5A74-4D1B-8FC9-7909C23E2FFA}" srcOrd="0" destOrd="0" presId="urn:microsoft.com/office/officeart/2008/layout/VerticalCurvedList"/>
    <dgm:cxn modelId="{70144521-34F2-48D0-949F-AF6C260C740C}" type="presParOf" srcId="{445A9D3F-2BAE-4129-9609-0F88C99F7185}" destId="{FEBCB570-9E4F-4AD4-A973-5F29424EADF4}" srcOrd="5" destOrd="0" presId="urn:microsoft.com/office/officeart/2008/layout/VerticalCurvedList"/>
    <dgm:cxn modelId="{6A33C598-8994-4DCA-A513-FF62513E5E88}" type="presParOf" srcId="{445A9D3F-2BAE-4129-9609-0F88C99F7185}" destId="{31C95DCA-FB0A-4715-BD30-509E70169D2D}" srcOrd="6" destOrd="0" presId="urn:microsoft.com/office/officeart/2008/layout/VerticalCurvedList"/>
    <dgm:cxn modelId="{62BCB51A-D61C-4F0D-A543-C95B4DDD7738}" type="presParOf" srcId="{31C95DCA-FB0A-4715-BD30-509E70169D2D}" destId="{C25F1526-29CD-4B88-85BA-547645CCB393}" srcOrd="0" destOrd="0" presId="urn:microsoft.com/office/officeart/2008/layout/VerticalCurvedList"/>
    <dgm:cxn modelId="{DE0894BD-7A1C-47BC-96A1-4868CA541FD2}" type="presParOf" srcId="{445A9D3F-2BAE-4129-9609-0F88C99F7185}" destId="{90C548B3-9C81-4367-984E-FAAFEDB24C99}" srcOrd="7" destOrd="0" presId="urn:microsoft.com/office/officeart/2008/layout/VerticalCurvedList"/>
    <dgm:cxn modelId="{9A5F4E4A-FB34-4470-8CEB-8143E4826F32}" type="presParOf" srcId="{445A9D3F-2BAE-4129-9609-0F88C99F7185}" destId="{3ED583F3-26AC-473E-9C4D-E4AF2BA379DF}" srcOrd="8" destOrd="0" presId="urn:microsoft.com/office/officeart/2008/layout/VerticalCurvedList"/>
    <dgm:cxn modelId="{DE6808F1-3FBA-4AD6-81E7-A71B238D3B41}" type="presParOf" srcId="{3ED583F3-26AC-473E-9C4D-E4AF2BA379DF}" destId="{BDA89278-496B-4820-808E-08DFEC7CF98B}" srcOrd="0" destOrd="0" presId="urn:microsoft.com/office/officeart/2008/layout/VerticalCurvedList"/>
    <dgm:cxn modelId="{554DD5D6-2A16-45EB-B57E-8F25B41A9496}" type="presParOf" srcId="{445A9D3F-2BAE-4129-9609-0F88C99F7185}" destId="{8B09FE21-FBCA-4182-831F-69BB06EBE8C1}" srcOrd="9" destOrd="0" presId="urn:microsoft.com/office/officeart/2008/layout/VerticalCurvedList"/>
    <dgm:cxn modelId="{1753B89E-E9A3-4569-A183-13303FA35E7A}" type="presParOf" srcId="{445A9D3F-2BAE-4129-9609-0F88C99F7185}" destId="{6DEEAD3F-2CCC-4676-AD3C-2E223D6B1F81}" srcOrd="10" destOrd="0" presId="urn:microsoft.com/office/officeart/2008/layout/VerticalCurvedList"/>
    <dgm:cxn modelId="{5FBA3EA8-554F-4F5F-89DD-5D0EEF4838D8}" type="presParOf" srcId="{6DEEAD3F-2CCC-4676-AD3C-2E223D6B1F81}" destId="{7FE78E1D-3F4C-49F3-B816-9ABA42EDC468}" srcOrd="0" destOrd="0" presId="urn:microsoft.com/office/officeart/2008/layout/VerticalCurvedList"/>
    <dgm:cxn modelId="{B297FACA-DC7F-48E8-86F3-B29571C6880B}" type="presParOf" srcId="{445A9D3F-2BAE-4129-9609-0F88C99F7185}" destId="{FDFE3F8F-DE64-489A-BAF7-64691675E628}" srcOrd="11" destOrd="0" presId="urn:microsoft.com/office/officeart/2008/layout/VerticalCurvedList"/>
    <dgm:cxn modelId="{66A572B2-75C5-4DCE-8883-4B85C0E45981}" type="presParOf" srcId="{445A9D3F-2BAE-4129-9609-0F88C99F7185}" destId="{41899FBB-912C-4C8C-83F9-CA77BCEF4DFB}" srcOrd="12" destOrd="0" presId="urn:microsoft.com/office/officeart/2008/layout/VerticalCurvedList"/>
    <dgm:cxn modelId="{81227D74-4DD3-4FD8-BE38-E3C1A245E73E}" type="presParOf" srcId="{41899FBB-912C-4C8C-83F9-CA77BCEF4DFB}" destId="{69A98162-94B3-473B-B320-7F27CAED923A}" srcOrd="0" destOrd="0" presId="urn:microsoft.com/office/officeart/2008/layout/VerticalCurvedList"/>
    <dgm:cxn modelId="{6310EAF3-DFA2-441B-BF4F-ED0EDE5BB70B}" type="presParOf" srcId="{445A9D3F-2BAE-4129-9609-0F88C99F7185}" destId="{C49BC242-6035-43A2-8AEF-ABADE0F9C3AA}" srcOrd="13" destOrd="0" presId="urn:microsoft.com/office/officeart/2008/layout/VerticalCurvedList"/>
    <dgm:cxn modelId="{D72A6486-2BA8-4E03-B740-40E5C69A4478}" type="presParOf" srcId="{445A9D3F-2BAE-4129-9609-0F88C99F7185}" destId="{7E31537E-7A2E-44F9-9B42-EE6B6029F0AF}" srcOrd="14" destOrd="0" presId="urn:microsoft.com/office/officeart/2008/layout/VerticalCurvedList"/>
    <dgm:cxn modelId="{6D39BC85-A707-4D1E-97B8-8C344E0D0CF7}" type="presParOf" srcId="{7E31537E-7A2E-44F9-9B42-EE6B6029F0AF}" destId="{CAF86845-52F1-4791-9B09-9ADEF1C9E85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1B321-A418-4211-B5E1-23BC31E97C50}">
      <dsp:nvSpPr>
        <dsp:cNvPr id="0" name=""/>
        <dsp:cNvSpPr/>
      </dsp:nvSpPr>
      <dsp:spPr>
        <a:xfrm>
          <a:off x="1679786" y="146954"/>
          <a:ext cx="1950720" cy="1083733"/>
        </a:xfrm>
        <a:prstGeom prst="roundRect">
          <a:avLst>
            <a:gd name="adj" fmla="val 10000"/>
          </a:avLst>
        </a:prstGeom>
        <a:solidFill>
          <a:srgbClr val="FE58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/>
            <a:t>Child’s Abilities</a:t>
          </a:r>
        </a:p>
      </dsp:txBody>
      <dsp:txXfrm>
        <a:off x="1711527" y="178695"/>
        <a:ext cx="1887238" cy="1020251"/>
      </dsp:txXfrm>
    </dsp:sp>
    <dsp:sp modelId="{A24CE3F6-32DE-42BF-ABDC-27F32D1A4A5C}">
      <dsp:nvSpPr>
        <dsp:cNvPr id="0" name=""/>
        <dsp:cNvSpPr/>
      </dsp:nvSpPr>
      <dsp:spPr>
        <a:xfrm>
          <a:off x="4497493" y="146954"/>
          <a:ext cx="1950720" cy="1083733"/>
        </a:xfrm>
        <a:prstGeom prst="roundRect">
          <a:avLst>
            <a:gd name="adj" fmla="val 10000"/>
          </a:avLst>
        </a:prstGeom>
        <a:solidFill>
          <a:srgbClr val="FE58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/>
            <a:t>Demands </a:t>
          </a:r>
        </a:p>
      </dsp:txBody>
      <dsp:txXfrm>
        <a:off x="4529234" y="178695"/>
        <a:ext cx="1887238" cy="1020251"/>
      </dsp:txXfrm>
    </dsp:sp>
    <dsp:sp modelId="{D04CFCEB-06FA-4EB2-A490-81E6246918C5}">
      <dsp:nvSpPr>
        <dsp:cNvPr id="0" name=""/>
        <dsp:cNvSpPr/>
      </dsp:nvSpPr>
      <dsp:spPr>
        <a:xfrm>
          <a:off x="3657599" y="4605866"/>
          <a:ext cx="812800" cy="8128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CC205-7871-410D-8E49-E37CFB7F866C}">
      <dsp:nvSpPr>
        <dsp:cNvPr id="0" name=""/>
        <dsp:cNvSpPr/>
      </dsp:nvSpPr>
      <dsp:spPr>
        <a:xfrm rot="240000">
          <a:off x="1624855" y="4257573"/>
          <a:ext cx="4878289" cy="3411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66A2E-20FB-4080-9A4C-2F79EE5D3968}">
      <dsp:nvSpPr>
        <dsp:cNvPr id="0" name=""/>
        <dsp:cNvSpPr/>
      </dsp:nvSpPr>
      <dsp:spPr>
        <a:xfrm rot="240000">
          <a:off x="4553844" y="3404681"/>
          <a:ext cx="1946391" cy="906819"/>
        </a:xfrm>
        <a:prstGeom prst="roundRect">
          <a:avLst/>
        </a:prstGeom>
        <a:solidFill>
          <a:srgbClr val="FE58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I need to tell mummy something very important right now</a:t>
          </a:r>
        </a:p>
      </dsp:txBody>
      <dsp:txXfrm>
        <a:off x="4598111" y="3448948"/>
        <a:ext cx="1857857" cy="818285"/>
      </dsp:txXfrm>
    </dsp:sp>
    <dsp:sp modelId="{B444FE21-B697-48AE-BB56-A097AC7EAB6A}">
      <dsp:nvSpPr>
        <dsp:cNvPr id="0" name=""/>
        <dsp:cNvSpPr/>
      </dsp:nvSpPr>
      <dsp:spPr>
        <a:xfrm rot="240000">
          <a:off x="4624286" y="2429321"/>
          <a:ext cx="1946391" cy="906819"/>
        </a:xfrm>
        <a:prstGeom prst="roundRect">
          <a:avLst/>
        </a:prstGeom>
        <a:solidFill>
          <a:srgbClr val="FE58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Starting a new school</a:t>
          </a:r>
        </a:p>
      </dsp:txBody>
      <dsp:txXfrm>
        <a:off x="4668553" y="2473588"/>
        <a:ext cx="1857857" cy="818285"/>
      </dsp:txXfrm>
    </dsp:sp>
    <dsp:sp modelId="{D1ED5C19-01BD-4C9D-B02E-5FA53F7B0563}">
      <dsp:nvSpPr>
        <dsp:cNvPr id="0" name=""/>
        <dsp:cNvSpPr/>
      </dsp:nvSpPr>
      <dsp:spPr>
        <a:xfrm rot="240000">
          <a:off x="4694729" y="1475635"/>
          <a:ext cx="1946391" cy="906819"/>
        </a:xfrm>
        <a:prstGeom prst="roundRect">
          <a:avLst/>
        </a:prstGeom>
        <a:solidFill>
          <a:srgbClr val="FE58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Busy day at nursery</a:t>
          </a:r>
        </a:p>
      </dsp:txBody>
      <dsp:txXfrm>
        <a:off x="4738996" y="1519902"/>
        <a:ext cx="1857857" cy="818285"/>
      </dsp:txXfrm>
    </dsp:sp>
    <dsp:sp modelId="{2B2E06EF-D3E6-4527-B9FB-1F778BE15031}">
      <dsp:nvSpPr>
        <dsp:cNvPr id="0" name=""/>
        <dsp:cNvSpPr/>
      </dsp:nvSpPr>
      <dsp:spPr>
        <a:xfrm rot="240000">
          <a:off x="1763230" y="3209609"/>
          <a:ext cx="1946391" cy="906819"/>
        </a:xfrm>
        <a:prstGeom prst="roundRect">
          <a:avLst/>
        </a:prstGeom>
        <a:solidFill>
          <a:srgbClr val="FE58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My language skills e.g. able to use the words I want to and put them in to sentences. </a:t>
          </a:r>
        </a:p>
      </dsp:txBody>
      <dsp:txXfrm>
        <a:off x="1807497" y="3253876"/>
        <a:ext cx="1857857" cy="818285"/>
      </dsp:txXfrm>
    </dsp:sp>
    <dsp:sp modelId="{843B4D42-7A8D-4D85-BB11-CD54D4CF3CF0}">
      <dsp:nvSpPr>
        <dsp:cNvPr id="0" name=""/>
        <dsp:cNvSpPr/>
      </dsp:nvSpPr>
      <dsp:spPr>
        <a:xfrm rot="240000">
          <a:off x="1833673" y="2234249"/>
          <a:ext cx="1946391" cy="906819"/>
        </a:xfrm>
        <a:prstGeom prst="roundRect">
          <a:avLst/>
        </a:prstGeom>
        <a:solidFill>
          <a:srgbClr val="FE58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I have confidence to talk to people I know</a:t>
          </a:r>
        </a:p>
      </dsp:txBody>
      <dsp:txXfrm>
        <a:off x="1877940" y="2278516"/>
        <a:ext cx="1857857" cy="8182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C698-0089-4618-9F83-C71554E9F8FE}">
      <dsp:nvSpPr>
        <dsp:cNvPr id="0" name=""/>
        <dsp:cNvSpPr/>
      </dsp:nvSpPr>
      <dsp:spPr>
        <a:xfrm>
          <a:off x="-6566519" y="-1005023"/>
          <a:ext cx="7821809" cy="7821809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71F486-6219-4E38-837C-DFE5414B7C65}">
      <dsp:nvSpPr>
        <dsp:cNvPr id="0" name=""/>
        <dsp:cNvSpPr/>
      </dsp:nvSpPr>
      <dsp:spPr>
        <a:xfrm>
          <a:off x="407695" y="264202"/>
          <a:ext cx="8749431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Give time- </a:t>
          </a:r>
          <a:r>
            <a:rPr lang="en-GB" sz="1800" b="0" kern="1200" dirty="0"/>
            <a:t>reduce time pressure, pause and slow your own speech. </a:t>
          </a:r>
        </a:p>
      </dsp:txBody>
      <dsp:txXfrm>
        <a:off x="407695" y="264202"/>
        <a:ext cx="8749431" cy="528173"/>
      </dsp:txXfrm>
    </dsp:sp>
    <dsp:sp modelId="{EB5C5F9E-B70C-4B57-959B-313D2F6A99B9}">
      <dsp:nvSpPr>
        <dsp:cNvPr id="0" name=""/>
        <dsp:cNvSpPr/>
      </dsp:nvSpPr>
      <dsp:spPr>
        <a:xfrm>
          <a:off x="77587" y="198181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B80E3A-8B4C-4EA1-86DA-94BB6441A63A}">
      <dsp:nvSpPr>
        <dsp:cNvPr id="0" name=""/>
        <dsp:cNvSpPr/>
      </dsp:nvSpPr>
      <dsp:spPr>
        <a:xfrm>
          <a:off x="886003" y="1056927"/>
          <a:ext cx="8271123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Focus on what the child has to say- </a:t>
          </a:r>
          <a:r>
            <a:rPr lang="en-GB" sz="1800" kern="1200" dirty="0"/>
            <a:t>give eye contact.  </a:t>
          </a:r>
        </a:p>
      </dsp:txBody>
      <dsp:txXfrm>
        <a:off x="886003" y="1056927"/>
        <a:ext cx="8271123" cy="528173"/>
      </dsp:txXfrm>
    </dsp:sp>
    <dsp:sp modelId="{EEBCD5C5-5A74-4D1B-8FC9-7909C23E2FFA}">
      <dsp:nvSpPr>
        <dsp:cNvPr id="0" name=""/>
        <dsp:cNvSpPr/>
      </dsp:nvSpPr>
      <dsp:spPr>
        <a:xfrm>
          <a:off x="555895" y="990905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BCB570-9E4F-4AD4-A973-5F29424EADF4}">
      <dsp:nvSpPr>
        <dsp:cNvPr id="0" name=""/>
        <dsp:cNvSpPr/>
      </dsp:nvSpPr>
      <dsp:spPr>
        <a:xfrm>
          <a:off x="1148113" y="1849070"/>
          <a:ext cx="8009013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Give choices- </a:t>
          </a:r>
          <a:r>
            <a:rPr lang="en-GB" sz="1800" kern="1200" dirty="0"/>
            <a:t>build skills gradually, help develop confidence</a:t>
          </a:r>
        </a:p>
      </dsp:txBody>
      <dsp:txXfrm>
        <a:off x="1148113" y="1849070"/>
        <a:ext cx="8009013" cy="528173"/>
      </dsp:txXfrm>
    </dsp:sp>
    <dsp:sp modelId="{C25F1526-29CD-4B88-85BA-547645CCB393}">
      <dsp:nvSpPr>
        <dsp:cNvPr id="0" name=""/>
        <dsp:cNvSpPr/>
      </dsp:nvSpPr>
      <dsp:spPr>
        <a:xfrm>
          <a:off x="818005" y="1783048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548B3-9C81-4367-984E-FAAFEDB24C99}">
      <dsp:nvSpPr>
        <dsp:cNvPr id="0" name=""/>
        <dsp:cNvSpPr/>
      </dsp:nvSpPr>
      <dsp:spPr>
        <a:xfrm>
          <a:off x="1231803" y="2641794"/>
          <a:ext cx="7925323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Encourage turn taking skills</a:t>
          </a:r>
        </a:p>
      </dsp:txBody>
      <dsp:txXfrm>
        <a:off x="1231803" y="2641794"/>
        <a:ext cx="7925323" cy="528173"/>
      </dsp:txXfrm>
    </dsp:sp>
    <dsp:sp modelId="{BDA89278-496B-4820-808E-08DFEC7CF98B}">
      <dsp:nvSpPr>
        <dsp:cNvPr id="0" name=""/>
        <dsp:cNvSpPr/>
      </dsp:nvSpPr>
      <dsp:spPr>
        <a:xfrm>
          <a:off x="901695" y="2575773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09FE21-FBCA-4182-831F-69BB06EBE8C1}">
      <dsp:nvSpPr>
        <dsp:cNvPr id="0" name=""/>
        <dsp:cNvSpPr/>
      </dsp:nvSpPr>
      <dsp:spPr>
        <a:xfrm>
          <a:off x="1148113" y="3434519"/>
          <a:ext cx="8009013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/>
            <a:t>Talk to the child one to one- </a:t>
          </a:r>
          <a:r>
            <a:rPr lang="en-GB" sz="1500" kern="1200" dirty="0"/>
            <a:t>Be flexible with challenging tasks, reduce demands on difficult days</a:t>
          </a:r>
        </a:p>
      </dsp:txBody>
      <dsp:txXfrm>
        <a:off x="1148113" y="3434519"/>
        <a:ext cx="8009013" cy="528173"/>
      </dsp:txXfrm>
    </dsp:sp>
    <dsp:sp modelId="{7FE78E1D-3F4C-49F3-B816-9ABA42EDC468}">
      <dsp:nvSpPr>
        <dsp:cNvPr id="0" name=""/>
        <dsp:cNvSpPr/>
      </dsp:nvSpPr>
      <dsp:spPr>
        <a:xfrm>
          <a:off x="818005" y="3368497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FE3F8F-DE64-489A-BAF7-64691675E628}">
      <dsp:nvSpPr>
        <dsp:cNvPr id="0" name=""/>
        <dsp:cNvSpPr/>
      </dsp:nvSpPr>
      <dsp:spPr>
        <a:xfrm>
          <a:off x="886003" y="4226662"/>
          <a:ext cx="8271123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500" b="1" kern="1200" dirty="0"/>
            <a:t>Look out for any bullying and teasing </a:t>
          </a:r>
          <a:r>
            <a:rPr lang="en-GB" altLang="en-US" sz="1500" kern="1200" dirty="0"/>
            <a:t>and address this. 80% of children who stammer are teased or bullied.</a:t>
          </a:r>
          <a:endParaRPr lang="en-GB" sz="1500" kern="1200" dirty="0"/>
        </a:p>
      </dsp:txBody>
      <dsp:txXfrm>
        <a:off x="886003" y="4226662"/>
        <a:ext cx="8271123" cy="528173"/>
      </dsp:txXfrm>
    </dsp:sp>
    <dsp:sp modelId="{69A98162-94B3-473B-B320-7F27CAED923A}">
      <dsp:nvSpPr>
        <dsp:cNvPr id="0" name=""/>
        <dsp:cNvSpPr/>
      </dsp:nvSpPr>
      <dsp:spPr>
        <a:xfrm>
          <a:off x="555895" y="4160641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9BC242-6035-43A2-8AEF-ABADE0F9C3AA}">
      <dsp:nvSpPr>
        <dsp:cNvPr id="0" name=""/>
        <dsp:cNvSpPr/>
      </dsp:nvSpPr>
      <dsp:spPr>
        <a:xfrm>
          <a:off x="407695" y="5019387"/>
          <a:ext cx="8749431" cy="528173"/>
        </a:xfrm>
        <a:prstGeom prst="rect">
          <a:avLst/>
        </a:prstGeom>
        <a:gradFill rotWithShape="0">
          <a:gsLst>
            <a:gs pos="0">
              <a:srgbClr val="0A6699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Make sure </a:t>
          </a:r>
          <a:r>
            <a:rPr lang="en-GB" sz="1800" b="1" kern="1200" dirty="0"/>
            <a:t>information is passed on </a:t>
          </a:r>
          <a:r>
            <a:rPr lang="en-GB" sz="1800" kern="1200" dirty="0"/>
            <a:t>when the child has a new teacher. </a:t>
          </a:r>
        </a:p>
      </dsp:txBody>
      <dsp:txXfrm>
        <a:off x="407695" y="5019387"/>
        <a:ext cx="8749431" cy="528173"/>
      </dsp:txXfrm>
    </dsp:sp>
    <dsp:sp modelId="{CAF86845-52F1-4791-9B09-9ADEF1C9E85F}">
      <dsp:nvSpPr>
        <dsp:cNvPr id="0" name=""/>
        <dsp:cNvSpPr/>
      </dsp:nvSpPr>
      <dsp:spPr>
        <a:xfrm>
          <a:off x="77587" y="4953365"/>
          <a:ext cx="660216" cy="6602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11/28/2023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26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61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077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693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453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434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690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3631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27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798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192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90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https://www.youtube.com/embed/zNfCXcAizzw" TargetMode="External"/><Relationship Id="rId1" Type="http://schemas.openxmlformats.org/officeDocument/2006/relationships/video" Target="https://www.youtube.com/embed/zeUr2l6B6nU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e7mlAzyD7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indonspeechandlanguagetherapy.wordpress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JtO2Z7bwk1c" TargetMode="External"/><Relationship Id="rId2" Type="http://schemas.openxmlformats.org/officeDocument/2006/relationships/video" Target="https://www.youtube.com/embed/l5x5a3n1Iuk" TargetMode="External"/><Relationship Id="rId1" Type="http://schemas.openxmlformats.org/officeDocument/2006/relationships/video" Target="https://www.youtube.com/embed/Wy8t2tdc9c0" TargetMode="Externa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PpQDFkyBlg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fluencytrust.org.uk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smith@swindon.gov.u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0" Type="http://schemas.openxmlformats.org/officeDocument/2006/relationships/audio" Target="../media/media7.m4a"/><Relationship Id="rId4" Type="http://schemas.openxmlformats.org/officeDocument/2006/relationships/audio" Target="../media/media4.m4a"/><Relationship Id="rId9" Type="http://schemas.microsoft.com/office/2007/relationships/media" Target="../media/media7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6.xml"/><Relationship Id="rId7" Type="http://schemas.openxmlformats.org/officeDocument/2006/relationships/slide" Target="slide7.xml"/><Relationship Id="rId12" Type="http://schemas.openxmlformats.org/officeDocument/2006/relationships/slide" Target="slide1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11" Type="http://schemas.openxmlformats.org/officeDocument/2006/relationships/slide" Target="slide8.xml"/><Relationship Id="rId5" Type="http://schemas.openxmlformats.org/officeDocument/2006/relationships/slide" Target="slide11.xml"/><Relationship Id="rId10" Type="http://schemas.openxmlformats.org/officeDocument/2006/relationships/slide" Target="slide13.xml"/><Relationship Id="rId4" Type="http://schemas.openxmlformats.org/officeDocument/2006/relationships/slide" Target="slide9.xml"/><Relationship Id="rId9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24953"/>
            <a:ext cx="11522995" cy="4372387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en-US" dirty="0">
                <a:solidFill>
                  <a:srgbClr val="0A6699"/>
                </a:solidFill>
              </a:rPr>
              <a:t>Stammering Awareness 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5603181"/>
            <a:ext cx="9144000" cy="1096710"/>
          </a:xfrm>
        </p:spPr>
        <p:txBody>
          <a:bodyPr/>
          <a:lstStyle/>
          <a:p>
            <a:r>
              <a:rPr lang="en-US" dirty="0"/>
              <a:t>Alex Ford, Beth Loveday &amp; Sarah Taylor</a:t>
            </a:r>
          </a:p>
          <a:p>
            <a:r>
              <a:rPr lang="en-US" dirty="0"/>
              <a:t>Specialist Stammering Service</a:t>
            </a:r>
          </a:p>
          <a:p>
            <a:r>
              <a:rPr lang="en-US" dirty="0" err="1"/>
              <a:t>Swindon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90" y="4506750"/>
            <a:ext cx="1769291" cy="22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6871" y="5897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771" y="592200"/>
            <a:ext cx="1600286" cy="590931"/>
          </a:xfrm>
        </p:spPr>
        <p:txBody>
          <a:bodyPr/>
          <a:lstStyle/>
          <a:p>
            <a:r>
              <a:rPr lang="en-US" dirty="0"/>
              <a:t> Sorry!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2" y="1183131"/>
            <a:ext cx="1175743" cy="1520733"/>
          </a:xfrm>
          <a:prstGeom prst="rect">
            <a:avLst/>
          </a:prstGeom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 txBox="1">
            <a:spLocks/>
          </p:cNvSpPr>
          <p:nvPr/>
        </p:nvSpPr>
        <p:spPr>
          <a:xfrm>
            <a:off x="1783896" y="2752998"/>
            <a:ext cx="8030935" cy="4770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/>
              <a:t>The answer is TRUE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/>
              <a:t>Stammering can run in families in some cases but not all.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/>
              <a:t>Stammering occurs across all cultures and social groups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/>
              <a:t>We also know more boys stammer than girls</a:t>
            </a:r>
            <a:endParaRPr lang="en-US" sz="2400" dirty="0"/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89544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28" y="581658"/>
            <a:ext cx="2803072" cy="590931"/>
          </a:xfrm>
        </p:spPr>
        <p:txBody>
          <a:bodyPr/>
          <a:lstStyle/>
          <a:p>
            <a:r>
              <a:rPr lang="en-US" dirty="0"/>
              <a:t> Well Done!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481318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TRUE</a:t>
            </a:r>
          </a:p>
          <a:p>
            <a:pPr marL="0" indent="0" algn="ctr">
              <a:buNone/>
            </a:pPr>
            <a:r>
              <a:rPr lang="en-US" dirty="0"/>
              <a:t>Stammering recovery often occurs as a child gets older.</a:t>
            </a:r>
          </a:p>
          <a:p>
            <a:pPr marL="0" indent="0" algn="ctr">
              <a:buNone/>
            </a:pPr>
            <a:r>
              <a:rPr lang="en-US" dirty="0"/>
              <a:t>Almost half of children between the ages of 2-7 years old can go through a phase of developmental non-fluency (We’ll cover this soon)</a:t>
            </a:r>
          </a:p>
          <a:p>
            <a:pPr marL="0" indent="0" algn="ctr">
              <a:buNone/>
            </a:pPr>
            <a:r>
              <a:rPr lang="en-US" dirty="0"/>
              <a:t>According to the British Stammering Association or STAMMA around 8% of children stammer and 3% of adults do. </a:t>
            </a:r>
          </a:p>
          <a:p>
            <a:pPr marL="0" indent="0" algn="ctr">
              <a:buNone/>
            </a:pPr>
            <a:r>
              <a:rPr lang="en-US" dirty="0"/>
              <a:t>Many children will find they no longer stammer as they get older. Positive changes can still be made through Teen years and adulthood.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1282896"/>
            <a:ext cx="1219370" cy="1219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374607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771" y="592200"/>
            <a:ext cx="1600286" cy="590931"/>
          </a:xfrm>
        </p:spPr>
        <p:txBody>
          <a:bodyPr/>
          <a:lstStyle/>
          <a:p>
            <a:r>
              <a:rPr lang="en-US" dirty="0"/>
              <a:t> Sorry!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2" y="1183131"/>
            <a:ext cx="1175743" cy="1520733"/>
          </a:xfrm>
          <a:prstGeom prst="rect">
            <a:avLst/>
          </a:prstGeo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481318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TRUE</a:t>
            </a:r>
          </a:p>
          <a:p>
            <a:pPr marL="0" indent="0" algn="ctr">
              <a:buNone/>
            </a:pPr>
            <a:r>
              <a:rPr lang="en-US" dirty="0"/>
              <a:t>Stammering recovery often occurs as a child gets older.</a:t>
            </a:r>
          </a:p>
          <a:p>
            <a:pPr marL="0" indent="0" algn="ctr">
              <a:buNone/>
            </a:pPr>
            <a:r>
              <a:rPr lang="en-US" dirty="0"/>
              <a:t>Almost half of children between the ages of 2-7 years old can go through a phase of developmental non-fluency (We’ll cover this soon)</a:t>
            </a:r>
          </a:p>
          <a:p>
            <a:pPr marL="0" indent="0" algn="ctr">
              <a:buNone/>
            </a:pPr>
            <a:r>
              <a:rPr lang="en-US" dirty="0"/>
              <a:t>According to the British Stammering Association or STAMMA around 8% of children stammer and 3% of adults do. </a:t>
            </a:r>
          </a:p>
          <a:p>
            <a:pPr marL="0" indent="0" algn="ctr">
              <a:buNone/>
            </a:pPr>
            <a:r>
              <a:rPr lang="en-US" dirty="0"/>
              <a:t>Many children will find they no longer stammer as they get older. Positive changes can still be made through teen years and adulthood.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2385089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28" y="581658"/>
            <a:ext cx="2803072" cy="590931"/>
          </a:xfrm>
        </p:spPr>
        <p:txBody>
          <a:bodyPr/>
          <a:lstStyle/>
          <a:p>
            <a:r>
              <a:rPr lang="en-US" dirty="0"/>
              <a:t> Well Done!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632896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FALSE</a:t>
            </a:r>
          </a:p>
          <a:p>
            <a:pPr marL="0" indent="0" algn="ctr">
              <a:buNone/>
            </a:pPr>
            <a:r>
              <a:rPr lang="en-US" sz="2400" dirty="0"/>
              <a:t>There is no evidence that parents cause stammering. </a:t>
            </a:r>
          </a:p>
          <a:p>
            <a:pPr marL="0" indent="0" algn="ctr">
              <a:buNone/>
            </a:pPr>
            <a:r>
              <a:rPr lang="en-US" sz="2400" dirty="0"/>
              <a:t>We do know that a child’s environment can influence how they speak</a:t>
            </a:r>
            <a:r>
              <a:rPr lang="en-US" dirty="0"/>
              <a:t>.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1282896"/>
            <a:ext cx="1219370" cy="1219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39196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771" y="592200"/>
            <a:ext cx="1600286" cy="590931"/>
          </a:xfrm>
        </p:spPr>
        <p:txBody>
          <a:bodyPr/>
          <a:lstStyle/>
          <a:p>
            <a:r>
              <a:rPr lang="en-US" dirty="0"/>
              <a:t> Sorry!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2" y="1183131"/>
            <a:ext cx="1175743" cy="1520733"/>
          </a:xfrm>
          <a:prstGeom prst="rect">
            <a:avLst/>
          </a:prstGeom>
        </p:spPr>
      </p:pic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632896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FALSE</a:t>
            </a:r>
          </a:p>
          <a:p>
            <a:pPr marL="0" indent="0" algn="ctr">
              <a:buNone/>
            </a:pPr>
            <a:r>
              <a:rPr lang="en-US" sz="2400" dirty="0"/>
              <a:t>There is no evidence that parents cause stammering. </a:t>
            </a:r>
          </a:p>
          <a:p>
            <a:pPr marL="0" indent="0" algn="ctr">
              <a:buNone/>
            </a:pPr>
            <a:r>
              <a:rPr lang="en-US" sz="2400" dirty="0"/>
              <a:t>We do know that a child’s environment can influence how they speak</a:t>
            </a:r>
            <a:r>
              <a:rPr lang="en-US" dirty="0"/>
              <a:t>.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33816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/>
              <a:t>Early Stammering &amp; Developmental Non-Fluency </a:t>
            </a:r>
            <a:endParaRPr lang="en-GB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616788972"/>
              </p:ext>
            </p:extLst>
          </p:nvPr>
        </p:nvGraphicFramePr>
        <p:xfrm>
          <a:off x="1819729" y="12707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8697" y="1270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0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838" y="313650"/>
            <a:ext cx="3983717" cy="334508"/>
          </a:xfrm>
        </p:spPr>
        <p:txBody>
          <a:bodyPr/>
          <a:lstStyle/>
          <a:p>
            <a:r>
              <a:rPr lang="en-US" sz="2000" dirty="0"/>
              <a:t>Example of Developmental Non-fluency</a:t>
            </a:r>
            <a:endParaRPr lang="en-GB" sz="20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14138" y="313650"/>
            <a:ext cx="2820761" cy="334508"/>
          </a:xfrm>
        </p:spPr>
        <p:txBody>
          <a:bodyPr/>
          <a:lstStyle/>
          <a:p>
            <a:r>
              <a:rPr lang="en-US" sz="2000" dirty="0"/>
              <a:t>Example of Early Stammering</a:t>
            </a:r>
            <a:endParaRPr lang="en-GB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604838" y="4225835"/>
            <a:ext cx="4264342" cy="2076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Features you might notice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Whole word or phrase repetitions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Pausing or using ‘um’ ‘err’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No evidence of tension of struggle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Happily communicates and is unaware of non-fluency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Child’s speech and language is not held back.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02741" y="4114345"/>
            <a:ext cx="4264342" cy="2076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Features you might notice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Sound or part word repetitions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Prolonging sounds or blocking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Stammering is there most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The child is aware of stammering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Tension or struggle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Changing or giving up on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Other Speech and Language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Poor co-ordination skills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4258" y="6212476"/>
            <a:ext cx="9838283" cy="5878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It can be very difficult to decide whether a child is showing signs of early stammering. If you are not sure or are worried please contact us.  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11F26E5B-7C15-42E6-9832-CE58ECAD55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0955" y="1371600"/>
            <a:ext cx="4305908" cy="242207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64EAF87C-B491-4FD8-9C90-AD0D3E1941A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402741" y="1352006"/>
            <a:ext cx="4072083" cy="229054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844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Stammering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828" y="1289957"/>
            <a:ext cx="1086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Discuss or jot down ideas of how you think stammering could impact in the following areas….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6083" y="2578953"/>
            <a:ext cx="2835729" cy="4083104"/>
          </a:xfrm>
          <a:prstGeom prst="round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You may have noted things 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Ability to make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Being bullied (around 80% of children who stammer report bullying)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Taking social opportunities like meeting friends, ordering food, visiting the shops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39678" y="2566604"/>
            <a:ext cx="2835729" cy="4083104"/>
          </a:xfrm>
          <a:prstGeom prst="round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You may have noted things like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Impact on self-esteem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Loneliness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Frustration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58976" y="2547256"/>
            <a:ext cx="2835729" cy="4083104"/>
          </a:xfrm>
          <a:prstGeom prst="round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You may have noted things like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Withdrawal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Staying quiet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Physical or challenging behaviours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55086" y="2547256"/>
            <a:ext cx="2835729" cy="4083104"/>
          </a:xfrm>
          <a:prstGeom prst="round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You may have noted things like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Joining in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Being able to assess knowledge when staying quiet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Delivering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Oral exams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851" y="1960491"/>
            <a:ext cx="2507117" cy="449870"/>
          </a:xfrm>
          <a:prstGeom prst="roundRect">
            <a:avLst/>
          </a:prstGeom>
          <a:solidFill>
            <a:schemeClr val="bg1"/>
          </a:solidFill>
          <a:ln>
            <a:solidFill>
              <a:srgbClr val="0A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E5800"/>
                </a:solidFill>
              </a:rPr>
              <a:t>Social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283742" y="1998461"/>
            <a:ext cx="2507117" cy="449870"/>
          </a:xfrm>
          <a:prstGeom prst="roundRect">
            <a:avLst/>
          </a:prstGeom>
          <a:solidFill>
            <a:schemeClr val="bg1"/>
          </a:solidFill>
          <a:ln>
            <a:solidFill>
              <a:srgbClr val="0A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E5800"/>
                </a:solidFill>
              </a:rPr>
              <a:t>Emotional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53785" y="1998461"/>
            <a:ext cx="2507117" cy="449870"/>
          </a:xfrm>
          <a:prstGeom prst="roundRect">
            <a:avLst/>
          </a:prstGeom>
          <a:solidFill>
            <a:schemeClr val="bg1"/>
          </a:solidFill>
          <a:ln>
            <a:solidFill>
              <a:srgbClr val="0A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E5800"/>
                </a:solidFill>
              </a:rPr>
              <a:t>Behaviour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063264" y="1979113"/>
            <a:ext cx="2507117" cy="449870"/>
          </a:xfrm>
          <a:prstGeom prst="roundRect">
            <a:avLst/>
          </a:prstGeom>
          <a:solidFill>
            <a:schemeClr val="bg1"/>
          </a:solidFill>
          <a:ln>
            <a:solidFill>
              <a:srgbClr val="0A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E5800"/>
                </a:solidFill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17986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a child or young person who stammers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826" y="1340373"/>
            <a:ext cx="9784080" cy="1737360"/>
          </a:xfrm>
        </p:spPr>
        <p:txBody>
          <a:bodyPr/>
          <a:lstStyle/>
          <a:p>
            <a:pPr algn="ctr"/>
            <a:r>
              <a:rPr lang="en-US" sz="2000" b="1" dirty="0"/>
              <a:t>Consider for a moment what you already do or could do to support a child or young person who stammers in your setting or school?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24" y="4598532"/>
            <a:ext cx="11949196" cy="2145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3988">
            <a:off x="2618412" y="2209053"/>
            <a:ext cx="2397730" cy="3368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34" y="2093183"/>
            <a:ext cx="2329081" cy="3334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175">
            <a:off x="6996561" y="2386296"/>
            <a:ext cx="2355685" cy="3311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6880" y="5912396"/>
            <a:ext cx="6955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You can access our all our advice leaflets at www.swindonspeechandlangaugetherapy.wordpress.com</a:t>
            </a:r>
          </a:p>
        </p:txBody>
      </p:sp>
    </p:spTree>
    <p:extLst>
      <p:ext uri="{BB962C8B-B14F-4D97-AF65-F5344CB8AC3E}">
        <p14:creationId xmlns:p14="http://schemas.microsoft.com/office/powerpoint/2010/main" val="14833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a child or young person who stammers</a:t>
            </a:r>
            <a:endParaRPr lang="en-GB" dirty="0"/>
          </a:p>
        </p:txBody>
      </p:sp>
      <p:pic>
        <p:nvPicPr>
          <p:cNvPr id="11" name="je7mlAzyD7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4993" y="1218519"/>
            <a:ext cx="9096827" cy="511696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514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76640"/>
            <a:ext cx="9666514" cy="746846"/>
          </a:xfrm>
        </p:spPr>
        <p:txBody>
          <a:bodyPr/>
          <a:lstStyle/>
          <a:p>
            <a:r>
              <a:rPr lang="en-US" dirty="0">
                <a:solidFill>
                  <a:srgbClr val="0A6699"/>
                </a:solidFill>
              </a:rPr>
              <a:t>Aims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043" y="1468381"/>
            <a:ext cx="9666514" cy="3650230"/>
          </a:xfrm>
        </p:spPr>
        <p:txBody>
          <a:bodyPr/>
          <a:lstStyle/>
          <a:p>
            <a:r>
              <a:rPr lang="en-GB" altLang="en-US" sz="3200" dirty="0">
                <a:latin typeface="Arial" panose="020B0604020202020204" pitchFamily="34" charset="0"/>
              </a:rPr>
              <a:t>What is Stammering?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GB" altLang="en-US" sz="3200" dirty="0">
                <a:latin typeface="Arial" panose="020B0604020202020204" pitchFamily="34" charset="0"/>
              </a:rPr>
              <a:t>Early Stammering and developmental non fluency 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GB" altLang="en-US" sz="3200" dirty="0">
                <a:latin typeface="Arial" panose="020B0604020202020204" pitchFamily="34" charset="0"/>
              </a:rPr>
              <a:t>Impact of stammering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GB" altLang="en-US" sz="3200" dirty="0">
                <a:latin typeface="Arial" panose="020B0604020202020204" pitchFamily="34" charset="0"/>
              </a:rPr>
              <a:t>Supporting children in your setting/ school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GB" altLang="en-US" sz="3200" dirty="0">
                <a:latin typeface="Arial" panose="020B0604020202020204" pitchFamily="34" charset="0"/>
              </a:rPr>
              <a:t>Specialist Stammering Service: Swindon</a:t>
            </a:r>
            <a:endParaRPr lang="en-US" altLang="en-US" sz="3200" dirty="0">
              <a:latin typeface="Arial" panose="020B0604020202020204" pitchFamily="34" charset="0"/>
            </a:endParaRPr>
          </a:p>
          <a:p>
            <a:r>
              <a:rPr lang="en-GB" altLang="en-US" sz="3200" dirty="0">
                <a:latin typeface="Arial" panose="020B0604020202020204" pitchFamily="34" charset="0"/>
              </a:rPr>
              <a:t>The Fluency Trust Charity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B8303B-9502-480C-9C51-6EF9094D5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426727"/>
            <a:ext cx="609600" cy="6096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solidFill>
            <a:srgbClr val="FE5800"/>
          </a:solidFill>
        </p:spPr>
      </p:sp>
    </p:spTree>
    <p:extLst>
      <p:ext uri="{BB962C8B-B14F-4D97-AF65-F5344CB8AC3E}">
        <p14:creationId xmlns:p14="http://schemas.microsoft.com/office/powerpoint/2010/main" val="31590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helps? 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69999464"/>
              </p:ext>
            </p:extLst>
          </p:nvPr>
        </p:nvGraphicFramePr>
        <p:xfrm>
          <a:off x="615043" y="866623"/>
          <a:ext cx="9234714" cy="581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12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Referring to Speech and Language Therapy </a:t>
            </a:r>
            <a:endParaRPr lang="en-GB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748">
            <a:off x="7565922" y="1812472"/>
            <a:ext cx="4219339" cy="326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314" y="1605579"/>
            <a:ext cx="6988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are concerned about stammering or a parent is worried about stammering please refer to our service. </a:t>
            </a:r>
          </a:p>
          <a:p>
            <a:r>
              <a:rPr lang="en-GB" b="1" dirty="0"/>
              <a:t>Early intervention is really important!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www.swindonspeechandlanguagetherapy.wordpress.com</a:t>
            </a:r>
            <a:endParaRPr lang="en-GB" dirty="0"/>
          </a:p>
          <a:p>
            <a:endParaRPr lang="en-GB" dirty="0"/>
          </a:p>
          <a:p>
            <a:r>
              <a:rPr lang="en-GB" dirty="0"/>
              <a:t>You can find our referral form on our website and a general information flyer that can be given to parents. </a:t>
            </a:r>
          </a:p>
          <a:p>
            <a:endParaRPr lang="en-GB" dirty="0"/>
          </a:p>
          <a:p>
            <a:r>
              <a:rPr lang="en-GB" b="1" dirty="0"/>
              <a:t>Please highlight Stammering </a:t>
            </a:r>
            <a:r>
              <a:rPr lang="en-GB" dirty="0"/>
              <a:t>on your referral form. </a:t>
            </a:r>
          </a:p>
          <a:p>
            <a:r>
              <a:rPr lang="en-GB" dirty="0"/>
              <a:t>You do not need to complete BRISC (unless there are additional concerns). </a:t>
            </a:r>
          </a:p>
        </p:txBody>
      </p:sp>
    </p:spTree>
    <p:extLst>
      <p:ext uri="{BB962C8B-B14F-4D97-AF65-F5344CB8AC3E}">
        <p14:creationId xmlns:p14="http://schemas.microsoft.com/office/powerpoint/2010/main" val="40300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4028" y="958240"/>
            <a:ext cx="11174185" cy="746846"/>
          </a:xfrm>
        </p:spPr>
        <p:txBody>
          <a:bodyPr/>
          <a:lstStyle/>
          <a:p>
            <a:r>
              <a:rPr lang="en-GB" sz="4400" dirty="0"/>
              <a:t>The Swindon Specialist Stammering Service</a:t>
            </a:r>
            <a:br>
              <a:rPr lang="en-GB" sz="4400" dirty="0"/>
            </a:br>
            <a:r>
              <a:rPr lang="en-GB" sz="4400" dirty="0"/>
              <a:t>Meet the team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5028" y="5220676"/>
            <a:ext cx="1000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Here in Swindon we are lucky to have a well established specialist stammering service. </a:t>
            </a:r>
          </a:p>
          <a:p>
            <a:pPr algn="ctr"/>
            <a:r>
              <a:rPr lang="en-GB" dirty="0"/>
              <a:t>Following a recent CQC inspection in 2017, they described the stammering service as outstanding.</a:t>
            </a:r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9907FAA8-26F4-4649-A4A7-63738A635B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37883" y="2633382"/>
            <a:ext cx="3657600" cy="2057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F7F8D14C-68A9-404C-91A5-CE434619278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422320" y="2633382"/>
            <a:ext cx="3657600" cy="2057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nline Media 8">
            <a:hlinkClick r:id="" action="ppaction://media"/>
            <a:extLst>
              <a:ext uri="{FF2B5EF4-FFF2-40B4-BE49-F238E27FC236}">
                <a16:creationId xmlns:a16="http://schemas.microsoft.com/office/drawing/2014/main" id="{F5A22F3E-1924-4633-8032-F6E3DCE397D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8306757" y="2633382"/>
            <a:ext cx="3657600" cy="2057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338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685" y="1611383"/>
            <a:ext cx="11174185" cy="746846"/>
          </a:xfrm>
        </p:spPr>
        <p:txBody>
          <a:bodyPr/>
          <a:lstStyle/>
          <a:p>
            <a:r>
              <a:rPr lang="en-GB" sz="4400" dirty="0"/>
              <a:t>The Swindon Specialist Stammering Service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1A42DCA6-F3FE-4845-9EF8-CEE1FB08D1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10933" y="2358229"/>
            <a:ext cx="6570133" cy="3695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395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3" b="3652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686" y="811282"/>
            <a:ext cx="10553700" cy="746846"/>
          </a:xfrm>
        </p:spPr>
        <p:txBody>
          <a:bodyPr/>
          <a:lstStyle/>
          <a:p>
            <a:r>
              <a:rPr lang="en-GB" dirty="0"/>
              <a:t>The Fluency Trust Residential Courses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6058" y="1558128"/>
            <a:ext cx="10455728" cy="2507353"/>
          </a:xfrm>
        </p:spPr>
        <p:txBody>
          <a:bodyPr/>
          <a:lstStyle/>
          <a:p>
            <a:r>
              <a:rPr lang="en-GB" sz="1800" dirty="0"/>
              <a:t>In partnership with The Fluency Trust Charity we are able to run residential courses for young people who stammer. Combining outdoor adventure activities and intensive group speech therapy. </a:t>
            </a:r>
          </a:p>
          <a:p>
            <a:r>
              <a:rPr lang="en-GB" sz="1800" dirty="0"/>
              <a:t>Children and young people between the ages of 10-17 years old can attend</a:t>
            </a:r>
          </a:p>
          <a:p>
            <a:r>
              <a:rPr lang="en-GB" sz="1800" dirty="0"/>
              <a:t>Young people from all over the country come on these courses and for Swindon children this fantastic experience is totally free.</a:t>
            </a:r>
          </a:p>
          <a:p>
            <a:endParaRPr lang="en-GB" sz="1800" dirty="0"/>
          </a:p>
          <a:p>
            <a:r>
              <a:rPr lang="en-GB" sz="1800" dirty="0"/>
              <a:t>For more information please visit </a:t>
            </a:r>
            <a:r>
              <a:rPr lang="en-GB" sz="1800" dirty="0">
                <a:hlinkClick r:id="rId3"/>
              </a:rPr>
              <a:t>www.thefluencytrust.org.uk</a:t>
            </a:r>
            <a:r>
              <a:rPr lang="en-GB" sz="1800" dirty="0"/>
              <a:t> or contact Alex, Beth or Sarah</a:t>
            </a:r>
          </a:p>
        </p:txBody>
      </p:sp>
    </p:spTree>
    <p:extLst>
      <p:ext uri="{BB962C8B-B14F-4D97-AF65-F5344CB8AC3E}">
        <p14:creationId xmlns:p14="http://schemas.microsoft.com/office/powerpoint/2010/main" val="8959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91" y="318608"/>
            <a:ext cx="11174186" cy="1200329"/>
          </a:xfrm>
        </p:spPr>
        <p:txBody>
          <a:bodyPr/>
          <a:lstStyle/>
          <a:p>
            <a:r>
              <a:rPr lang="en-US" sz="2000" dirty="0"/>
              <a:t>Thank you for completing this workshop</a:t>
            </a:r>
            <a:br>
              <a:rPr lang="en-US" sz="2000" dirty="0"/>
            </a:br>
            <a:r>
              <a:rPr lang="en-US" sz="2000" dirty="0"/>
              <a:t>We appreciate your feedback.</a:t>
            </a:r>
            <a:br>
              <a:rPr lang="en-US" sz="2000" dirty="0"/>
            </a:br>
            <a:r>
              <a:rPr lang="en-US" sz="2000" dirty="0"/>
              <a:t>Please complete the following questions and copy and paste to </a:t>
            </a:r>
            <a:r>
              <a:rPr lang="en-US" sz="2000" dirty="0">
                <a:hlinkClick r:id="rId3"/>
              </a:rPr>
              <a:t>gsmith@swindon.gov.uk</a:t>
            </a:r>
            <a:r>
              <a:rPr lang="en-US" sz="2000" dirty="0"/>
              <a:t> to receive your certificate.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739991"/>
              </p:ext>
            </p:extLst>
          </p:nvPr>
        </p:nvGraphicFramePr>
        <p:xfrm>
          <a:off x="358391" y="1518937"/>
          <a:ext cx="11317796" cy="5133481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65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6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5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122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Stammering Awareness Session: Feedback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22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Job Title/ Place of Work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2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en-GB" sz="1200" b="1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en-GB" sz="1200" b="1" dirty="0">
                          <a:effectLst/>
                          <a:latin typeface="+mn-lt"/>
                        </a:rPr>
                        <a:t>Place an ‘X’ in the box that most represents how you feel.  </a:t>
                      </a:r>
                      <a:endParaRPr lang="en-GB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Strongly agree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</a:rPr>
                        <a:t>Agree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Neutral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Disagree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Strongly disagree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1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This training will be useful to your work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1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The course presentation was clear &amp; informative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1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The course objectives were met</a:t>
                      </a:r>
                      <a:endParaRPr lang="en-GB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94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 feel confident supporting children/ young people who stammer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94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Most useful thing</a:t>
                      </a:r>
                      <a:r>
                        <a:rPr lang="en-GB" sz="12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about this workshop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94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Least useful thing about this workshop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94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Things</a:t>
                      </a:r>
                      <a:r>
                        <a:rPr lang="en-GB" sz="12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I will do differently now on</a:t>
                      </a:r>
                      <a:endParaRPr lang="en-GB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94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Additional comments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6676571" y="4594660"/>
            <a:ext cx="2857500" cy="1399118"/>
          </a:xfrm>
          <a:prstGeom prst="ellipse">
            <a:avLst/>
          </a:prstGeom>
          <a:solidFill>
            <a:srgbClr val="FE58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Avoidance</a:t>
            </a:r>
          </a:p>
        </p:txBody>
      </p:sp>
      <p:sp>
        <p:nvSpPr>
          <p:cNvPr id="22" name="Oval 21"/>
          <p:cNvSpPr/>
          <p:nvPr/>
        </p:nvSpPr>
        <p:spPr>
          <a:xfrm>
            <a:off x="3156659" y="4628997"/>
            <a:ext cx="2857500" cy="1399118"/>
          </a:xfrm>
          <a:prstGeom prst="ellipse">
            <a:avLst/>
          </a:prstGeom>
          <a:solidFill>
            <a:srgbClr val="FE58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Concomitant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Movements</a:t>
            </a:r>
          </a:p>
        </p:txBody>
      </p:sp>
      <p:sp>
        <p:nvSpPr>
          <p:cNvPr id="21" name="Oval 20"/>
          <p:cNvSpPr/>
          <p:nvPr/>
        </p:nvSpPr>
        <p:spPr>
          <a:xfrm>
            <a:off x="8410121" y="2503228"/>
            <a:ext cx="2857500" cy="1399118"/>
          </a:xfrm>
          <a:prstGeom prst="ellipse">
            <a:avLst/>
          </a:prstGeom>
          <a:solidFill>
            <a:srgbClr val="FE58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Blocking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34071" y="332589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685846" y="2512920"/>
            <a:ext cx="2857500" cy="1399118"/>
          </a:xfrm>
          <a:prstGeom prst="ellipse">
            <a:avLst/>
          </a:prstGeom>
          <a:solidFill>
            <a:srgbClr val="FE58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Prolongations</a:t>
            </a:r>
          </a:p>
        </p:txBody>
      </p:sp>
      <p:sp>
        <p:nvSpPr>
          <p:cNvPr id="17" name="Oval 16"/>
          <p:cNvSpPr/>
          <p:nvPr/>
        </p:nvSpPr>
        <p:spPr>
          <a:xfrm>
            <a:off x="973648" y="2512920"/>
            <a:ext cx="2857500" cy="1399118"/>
          </a:xfrm>
          <a:prstGeom prst="ellipse">
            <a:avLst/>
          </a:prstGeom>
          <a:solidFill>
            <a:srgbClr val="FE58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Repetitions</a:t>
            </a: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375170"/>
            <a:ext cx="10607040" cy="701731"/>
          </a:xfrm>
        </p:spPr>
        <p:txBody>
          <a:bodyPr/>
          <a:lstStyle/>
          <a:p>
            <a:r>
              <a:rPr lang="en-US" dirty="0">
                <a:solidFill>
                  <a:srgbClr val="0A6699"/>
                </a:solidFill>
              </a:rPr>
              <a:t>What is Stammering?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1236921"/>
            <a:ext cx="9144000" cy="1096710"/>
          </a:xfrm>
        </p:spPr>
        <p:txBody>
          <a:bodyPr/>
          <a:lstStyle/>
          <a:p>
            <a:r>
              <a:rPr lang="en-US" dirty="0"/>
              <a:t>Stammering is the disruption of speech fluency.</a:t>
            </a:r>
          </a:p>
          <a:p>
            <a:r>
              <a:rPr lang="en-US" dirty="0"/>
              <a:t>Stammering will vary from one child to another</a:t>
            </a:r>
          </a:p>
          <a:p>
            <a:r>
              <a:rPr lang="en-US" dirty="0"/>
              <a:t>A child who is stammering may show some of all of the following features</a:t>
            </a:r>
          </a:p>
        </p:txBody>
      </p:sp>
      <p:pic>
        <p:nvPicPr>
          <p:cNvPr id="3" name="Repetition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61323" y="3321492"/>
            <a:ext cx="609600" cy="609600"/>
          </a:xfrm>
          <a:prstGeom prst="rect">
            <a:avLst/>
          </a:prstGeom>
        </p:spPr>
      </p:pic>
      <p:pic>
        <p:nvPicPr>
          <p:cNvPr id="5" name="Prolongatio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69645" y="3321492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0609" y="5616678"/>
            <a:ext cx="609600" cy="609600"/>
          </a:xfrm>
          <a:prstGeom prst="rect">
            <a:avLst/>
          </a:prstGeom>
        </p:spPr>
      </p:pic>
      <p:pic>
        <p:nvPicPr>
          <p:cNvPr id="15" name="Avoidanc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4580" y="5434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9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9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19" y="47399"/>
            <a:ext cx="11108097" cy="1686720"/>
          </a:xfrm>
        </p:spPr>
        <p:txBody>
          <a:bodyPr/>
          <a:lstStyle/>
          <a:p>
            <a:r>
              <a:rPr lang="en-US" dirty="0">
                <a:solidFill>
                  <a:srgbClr val="0A6699"/>
                </a:solidFill>
              </a:rPr>
              <a:t>Lets find out more about stammering….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B5667-FA20-49C2-A3CD-B275BB41F6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919" y="1117429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Stammering and Stuttering mean the same thing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5611657" y="1172940"/>
            <a:ext cx="2334986" cy="6463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>
          <a:xfrm>
            <a:off x="8180614" y="1194941"/>
            <a:ext cx="2334986" cy="6463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919" y="2159322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Stammering is caused by anxiety </a:t>
            </a:r>
          </a:p>
        </p:txBody>
      </p:sp>
      <p:sp>
        <p:nvSpPr>
          <p:cNvPr id="16" name="Rounded Rectangle 15">
            <a:hlinkClick r:id="rId4" action="ppaction://hlinksldjump"/>
          </p:cNvPr>
          <p:cNvSpPr/>
          <p:nvPr/>
        </p:nvSpPr>
        <p:spPr>
          <a:xfrm>
            <a:off x="5611657" y="3208343"/>
            <a:ext cx="2334986" cy="6463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17" name="Rounded Rectangle 16">
            <a:hlinkClick r:id="rId5" action="ppaction://hlinksldjump"/>
          </p:cNvPr>
          <p:cNvSpPr/>
          <p:nvPr/>
        </p:nvSpPr>
        <p:spPr>
          <a:xfrm>
            <a:off x="5611657" y="4332683"/>
            <a:ext cx="2334986" cy="6463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19" name="Rounded Rectangle 18">
            <a:hlinkClick r:id="rId6" action="ppaction://hlinksldjump"/>
          </p:cNvPr>
          <p:cNvSpPr/>
          <p:nvPr/>
        </p:nvSpPr>
        <p:spPr>
          <a:xfrm>
            <a:off x="5668650" y="5438783"/>
            <a:ext cx="2334986" cy="6463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20" name="Rounded Rectangle 19">
            <a:hlinkClick r:id="rId7" action="ppaction://hlinksldjump"/>
          </p:cNvPr>
          <p:cNvSpPr/>
          <p:nvPr/>
        </p:nvSpPr>
        <p:spPr>
          <a:xfrm>
            <a:off x="8180614" y="2191641"/>
            <a:ext cx="2334986" cy="6463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21" name="Rounded Rectangle 20">
            <a:hlinkClick r:id="rId8" action="ppaction://hlinksldjump"/>
          </p:cNvPr>
          <p:cNvSpPr/>
          <p:nvPr/>
        </p:nvSpPr>
        <p:spPr>
          <a:xfrm>
            <a:off x="8180614" y="3188342"/>
            <a:ext cx="2334986" cy="6463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22" name="Rounded Rectangle 21">
            <a:hlinkClick r:id="rId9" action="ppaction://hlinksldjump"/>
          </p:cNvPr>
          <p:cNvSpPr/>
          <p:nvPr/>
        </p:nvSpPr>
        <p:spPr>
          <a:xfrm>
            <a:off x="8180614" y="4378514"/>
            <a:ext cx="2334986" cy="6463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23" name="Rounded Rectangle 22">
            <a:hlinkClick r:id="rId10" action="ppaction://hlinksldjump"/>
          </p:cNvPr>
          <p:cNvSpPr/>
          <p:nvPr/>
        </p:nvSpPr>
        <p:spPr>
          <a:xfrm>
            <a:off x="8180614" y="5438782"/>
            <a:ext cx="2334986" cy="6463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24" name="Rounded Rectangle 23">
            <a:hlinkClick r:id="rId11" action="ppaction://hlinksldjump"/>
          </p:cNvPr>
          <p:cNvSpPr/>
          <p:nvPr/>
        </p:nvSpPr>
        <p:spPr>
          <a:xfrm>
            <a:off x="5611657" y="2199762"/>
            <a:ext cx="2334986" cy="6463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919" y="3208343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Stammering can run in families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919" y="4238454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Stammering recovery often occurs as the child gets older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919" y="5544167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Parents can cause stammering</a:t>
            </a:r>
          </a:p>
        </p:txBody>
      </p:sp>
      <p:sp>
        <p:nvSpPr>
          <p:cNvPr id="14" name="Right Arrow 13">
            <a:hlinkClick r:id="rId12" action="ppaction://hlinksldjump"/>
          </p:cNvPr>
          <p:cNvSpPr/>
          <p:nvPr/>
        </p:nvSpPr>
        <p:spPr>
          <a:xfrm>
            <a:off x="8003636" y="6148960"/>
            <a:ext cx="3105922" cy="617048"/>
          </a:xfrm>
          <a:prstGeom prst="rightArrow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28" y="581658"/>
            <a:ext cx="2803072" cy="590931"/>
          </a:xfrm>
        </p:spPr>
        <p:txBody>
          <a:bodyPr/>
          <a:lstStyle/>
          <a:p>
            <a:r>
              <a:rPr lang="en-US" dirty="0"/>
              <a:t> Well Done!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752998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TRUE</a:t>
            </a:r>
          </a:p>
          <a:p>
            <a:pPr marL="0" indent="0" algn="ctr">
              <a:buNone/>
            </a:pPr>
            <a:r>
              <a:rPr lang="en-US" sz="2400" dirty="0"/>
              <a:t>Stammering and Stuttering mean exactly the same thing. Stammering is the term we use in the UK and Stuttering is used more in America. </a:t>
            </a:r>
          </a:p>
          <a:p>
            <a:pPr marL="0" indent="0" algn="ctr">
              <a:buNone/>
            </a:pPr>
            <a:r>
              <a:rPr lang="en-US" sz="2400" dirty="0"/>
              <a:t>We tend to use the term the family or young person have chosen to 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1282896"/>
            <a:ext cx="1219370" cy="1219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771" y="592200"/>
            <a:ext cx="1600286" cy="590931"/>
          </a:xfrm>
        </p:spPr>
        <p:txBody>
          <a:bodyPr/>
          <a:lstStyle/>
          <a:p>
            <a:r>
              <a:rPr lang="en-US" dirty="0"/>
              <a:t> Sorry!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752998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TRUE</a:t>
            </a:r>
          </a:p>
          <a:p>
            <a:pPr marL="0" indent="0" algn="ctr">
              <a:buNone/>
            </a:pPr>
            <a:r>
              <a:rPr lang="en-US" sz="2400" dirty="0"/>
              <a:t>Stammering and Stuttering mean exactly the same thing. Stammering is the term we use in the UK and Stuttering is used more in America. </a:t>
            </a:r>
          </a:p>
          <a:p>
            <a:pPr marL="0" indent="0" algn="ctr">
              <a:buNone/>
            </a:pPr>
            <a:r>
              <a:rPr lang="en-US" sz="2400" dirty="0"/>
              <a:t>We tend to use the term the family or young person have chosen to use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2" y="1183131"/>
            <a:ext cx="1175743" cy="1520733"/>
          </a:xfrm>
          <a:prstGeom prst="rect">
            <a:avLst/>
          </a:prstGeom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216549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28" y="581658"/>
            <a:ext cx="2803072" cy="590931"/>
          </a:xfrm>
        </p:spPr>
        <p:txBody>
          <a:bodyPr/>
          <a:lstStyle/>
          <a:p>
            <a:r>
              <a:rPr lang="en-US" dirty="0"/>
              <a:t> Well Done!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612573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FALSE</a:t>
            </a:r>
          </a:p>
          <a:p>
            <a:pPr marL="0" indent="0" algn="ctr">
              <a:buNone/>
            </a:pPr>
            <a:r>
              <a:rPr lang="en-US" sz="2000" dirty="0"/>
              <a:t>In the media stammering is often portrayed as being caused by anxiety or nerves. In actual fact people who stammer are no more or less anxious/ nervous than so called ‘fluent speakers’. </a:t>
            </a:r>
          </a:p>
          <a:p>
            <a:pPr marL="0" indent="0" algn="ctr">
              <a:buNone/>
            </a:pPr>
            <a:r>
              <a:rPr lang="en-US" sz="2000" dirty="0"/>
              <a:t>Stammering is what we call a ‘neurodevelopmental condition’ </a:t>
            </a:r>
          </a:p>
          <a:p>
            <a:pPr marL="0" indent="0" algn="ctr">
              <a:buNone/>
            </a:pPr>
            <a:r>
              <a:rPr lang="en-US" sz="2000" dirty="0"/>
              <a:t>This means it is neurological (it happens in how messages are sent in the brain) and developmental (so often happens from a very young age when children first learn to talk)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1282896"/>
            <a:ext cx="1219370" cy="1219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67443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771" y="592200"/>
            <a:ext cx="1600286" cy="590931"/>
          </a:xfrm>
        </p:spPr>
        <p:txBody>
          <a:bodyPr/>
          <a:lstStyle/>
          <a:p>
            <a:r>
              <a:rPr lang="en-US" dirty="0"/>
              <a:t> Sorry!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2" y="1183131"/>
            <a:ext cx="1175743" cy="1520733"/>
          </a:xfrm>
          <a:prstGeom prst="rect">
            <a:avLst/>
          </a:prstGeom>
        </p:spPr>
      </p:pic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445" y="2703864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FALSE</a:t>
            </a:r>
          </a:p>
          <a:p>
            <a:pPr marL="0" indent="0" algn="ctr">
              <a:buNone/>
            </a:pPr>
            <a:r>
              <a:rPr lang="en-US" sz="2000" dirty="0"/>
              <a:t>In the media stammering is often portrayed as being caused by anxiety or nerves. In actual fact people who stammer are no more or less anxious/ nervous than so called ‘fluent speakers’. </a:t>
            </a:r>
          </a:p>
          <a:p>
            <a:pPr marL="0" indent="0" algn="ctr">
              <a:buNone/>
            </a:pPr>
            <a:r>
              <a:rPr lang="en-US" sz="2000" dirty="0"/>
              <a:t>Stammering is what we call a ‘neurodevelopmental condition’ </a:t>
            </a:r>
          </a:p>
          <a:p>
            <a:pPr marL="0" indent="0" algn="ctr">
              <a:buNone/>
            </a:pPr>
            <a:r>
              <a:rPr lang="en-US" sz="2000" dirty="0"/>
              <a:t>This means it is neurological (it happens in how messages are sent in the brain) and developmental (so often happens from a very young age when children first learn to talk)</a:t>
            </a:r>
          </a:p>
        </p:txBody>
      </p: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376293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28" y="581658"/>
            <a:ext cx="2803072" cy="590931"/>
          </a:xfrm>
        </p:spPr>
        <p:txBody>
          <a:bodyPr/>
          <a:lstStyle/>
          <a:p>
            <a:r>
              <a:rPr lang="en-US" dirty="0"/>
              <a:t> Well Done!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96" y="2752998"/>
            <a:ext cx="8030935" cy="4770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The answer is TRUE</a:t>
            </a:r>
          </a:p>
          <a:p>
            <a:pPr marL="0" indent="0" algn="ctr">
              <a:buNone/>
            </a:pPr>
            <a:r>
              <a:rPr lang="en-US" sz="2400" dirty="0"/>
              <a:t>Stammering can run in families in some cases but not all.</a:t>
            </a:r>
          </a:p>
          <a:p>
            <a:pPr marL="0" indent="0" algn="ctr">
              <a:buNone/>
            </a:pPr>
            <a:r>
              <a:rPr lang="en-US" sz="2400" dirty="0"/>
              <a:t>Stammering occurs across all cultures and social groups</a:t>
            </a:r>
          </a:p>
          <a:p>
            <a:pPr marL="0" indent="0" algn="ctr">
              <a:buNone/>
            </a:pPr>
            <a:r>
              <a:rPr lang="en-US" sz="2400" dirty="0"/>
              <a:t>We also know more boys stammer than girls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1" y="1282896"/>
            <a:ext cx="1219370" cy="1219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06886"/>
            <a:ext cx="12192000" cy="751114"/>
          </a:xfrm>
          <a:prstGeom prst="rect">
            <a:avLst/>
          </a:prstGeom>
          <a:solidFill>
            <a:srgbClr val="0A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8955450" y="6129136"/>
            <a:ext cx="3105922" cy="617048"/>
          </a:xfrm>
          <a:prstGeom prst="rightArrow">
            <a:avLst/>
          </a:prstGeom>
          <a:solidFill>
            <a:srgbClr val="FE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Click here to continue</a:t>
            </a:r>
          </a:p>
        </p:txBody>
      </p:sp>
    </p:spTree>
    <p:extLst>
      <p:ext uri="{BB962C8B-B14F-4D97-AF65-F5344CB8AC3E}">
        <p14:creationId xmlns:p14="http://schemas.microsoft.com/office/powerpoint/2010/main" val="197533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9B7651-08C1-49A1-AFE9-4E4CD342176D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71af3243-3dd4-4a8d-8c0d-dd76da1f02a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1543</Words>
  <Application>Microsoft Office PowerPoint</Application>
  <PresentationFormat>Widescreen</PresentationFormat>
  <Paragraphs>252</Paragraphs>
  <Slides>25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Office Theme</vt:lpstr>
      <vt:lpstr>Stammering Awareness </vt:lpstr>
      <vt:lpstr>Aims </vt:lpstr>
      <vt:lpstr>What is Stammering?</vt:lpstr>
      <vt:lpstr>Lets find out more about stammering…. </vt:lpstr>
      <vt:lpstr> Well Done!</vt:lpstr>
      <vt:lpstr> Sorry!</vt:lpstr>
      <vt:lpstr> Well Done!</vt:lpstr>
      <vt:lpstr> Sorry!</vt:lpstr>
      <vt:lpstr> Well Done!</vt:lpstr>
      <vt:lpstr> Sorry!</vt:lpstr>
      <vt:lpstr> Well Done!</vt:lpstr>
      <vt:lpstr> Sorry!</vt:lpstr>
      <vt:lpstr> Well Done!</vt:lpstr>
      <vt:lpstr> Sorry!</vt:lpstr>
      <vt:lpstr>Early Stammering &amp; Developmental Non-Fluency </vt:lpstr>
      <vt:lpstr>PowerPoint Presentation</vt:lpstr>
      <vt:lpstr>Impact of Stammering</vt:lpstr>
      <vt:lpstr>Supporting a child or young person who stammers</vt:lpstr>
      <vt:lpstr>Supporting a child or young person who stammers</vt:lpstr>
      <vt:lpstr>What helps? </vt:lpstr>
      <vt:lpstr>Referring to Speech and Language Therapy </vt:lpstr>
      <vt:lpstr>The Swindon Specialist Stammering Service Meet the team</vt:lpstr>
      <vt:lpstr>The Swindon Specialist Stammering Service</vt:lpstr>
      <vt:lpstr>The Fluency Trust Residential Courses</vt:lpstr>
      <vt:lpstr>Thank you for completing this workshop We appreciate your feedback. Please complete the following questions and copy and paste to gsmith@swindon.gov.uk to receive your certificate.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2020-06-20T18:36:11Z</dcterms:created>
  <dcterms:modified xsi:type="dcterms:W3CDTF">2023-11-28T10:04:17Z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