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58" r:id="rId5"/>
    <p:sldMasterId id="2147483677" r:id="rId6"/>
  </p:sldMasterIdLst>
  <p:notesMasterIdLst>
    <p:notesMasterId r:id="rId20"/>
  </p:notesMasterIdLst>
  <p:handoutMasterIdLst>
    <p:handoutMasterId r:id="rId21"/>
  </p:handoutMasterIdLst>
  <p:sldIdLst>
    <p:sldId id="299" r:id="rId7"/>
    <p:sldId id="300" r:id="rId8"/>
    <p:sldId id="301" r:id="rId9"/>
    <p:sldId id="314" r:id="rId10"/>
    <p:sldId id="303" r:id="rId11"/>
    <p:sldId id="305" r:id="rId12"/>
    <p:sldId id="315" r:id="rId13"/>
    <p:sldId id="312" r:id="rId14"/>
    <p:sldId id="316" r:id="rId15"/>
    <p:sldId id="302" r:id="rId16"/>
    <p:sldId id="317" r:id="rId17"/>
    <p:sldId id="313" r:id="rId18"/>
    <p:sldId id="272" r:id="rId19"/>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Myriad Pro Light" panose="020B040303040302020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E7401"/>
    <a:srgbClr val="414042"/>
    <a:srgbClr val="666699"/>
    <a:srgbClr val="FDE6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7" autoAdjust="0"/>
    <p:restoredTop sz="64894" autoAdjust="0"/>
  </p:normalViewPr>
  <p:slideViewPr>
    <p:cSldViewPr>
      <p:cViewPr varScale="1">
        <p:scale>
          <a:sx n="63" d="100"/>
          <a:sy n="63" d="100"/>
        </p:scale>
        <p:origin x="1458" y="54"/>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26" d="100"/>
          <a:sy n="26" d="100"/>
        </p:scale>
        <p:origin x="1862" y="2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01429C-8489-4151-BB15-2DD49C41B63D}" type="datetimeFigureOut">
              <a:rPr lang="en-GB" smtClean="0"/>
              <a:t>21/11/2023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74A09D-27CF-4418-ACC0-F04BD6C8F0BD}" type="slidenum">
              <a:rPr lang="en-GB" smtClean="0"/>
              <a:t>‹#›</a:t>
            </a:fld>
            <a:endParaRPr lang="en-GB"/>
          </a:p>
        </p:txBody>
      </p:sp>
    </p:spTree>
    <p:extLst>
      <p:ext uri="{BB962C8B-B14F-4D97-AF65-F5344CB8AC3E}">
        <p14:creationId xmlns:p14="http://schemas.microsoft.com/office/powerpoint/2010/main" val="4192015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2F0B5-A561-4E30-92B6-17D089FFE341}" type="datetimeFigureOut">
              <a:rPr lang="en-GB" smtClean="0"/>
              <a:t>21/11/2023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1A07A-B849-4073-A953-455683BE59A1}" type="slidenum">
              <a:rPr lang="en-GB" smtClean="0"/>
              <a:t>‹#›</a:t>
            </a:fld>
            <a:endParaRPr lang="en-GB"/>
          </a:p>
        </p:txBody>
      </p:sp>
    </p:spTree>
    <p:extLst>
      <p:ext uri="{BB962C8B-B14F-4D97-AF65-F5344CB8AC3E}">
        <p14:creationId xmlns:p14="http://schemas.microsoft.com/office/powerpoint/2010/main" val="2766737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Calibri" panose="020F0502020204030204" pitchFamily="34" charset="0"/>
              </a:rPr>
              <a:t>We are the equivalent of one full time role supporting all state funded schools within Swindon local authority, from age 4-18</a:t>
            </a:r>
          </a:p>
          <a:p>
            <a:endParaRPr lang="en-GB" dirty="0"/>
          </a:p>
        </p:txBody>
      </p:sp>
      <p:sp>
        <p:nvSpPr>
          <p:cNvPr id="4" name="Slide Number Placeholder 3"/>
          <p:cNvSpPr>
            <a:spLocks noGrp="1"/>
          </p:cNvSpPr>
          <p:nvPr>
            <p:ph type="sldNum" sz="quarter" idx="5"/>
          </p:nvPr>
        </p:nvSpPr>
        <p:spPr/>
        <p:txBody>
          <a:bodyPr/>
          <a:lstStyle/>
          <a:p>
            <a:fld id="{A021A07A-B849-4073-A953-455683BE59A1}" type="slidenum">
              <a:rPr lang="en-GB" smtClean="0"/>
              <a:t>2</a:t>
            </a:fld>
            <a:endParaRPr lang="en-GB"/>
          </a:p>
        </p:txBody>
      </p:sp>
    </p:spTree>
    <p:extLst>
      <p:ext uri="{BB962C8B-B14F-4D97-AF65-F5344CB8AC3E}">
        <p14:creationId xmlns:p14="http://schemas.microsoft.com/office/powerpoint/2010/main" val="4046116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request our training flyer if you have difficulties accessing the hub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will cover topics such as spelling strategies, precision teaching, dyslexia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Short courses are on the hub for next year already</a:t>
            </a:r>
          </a:p>
          <a:p>
            <a:endParaRPr lang="en-GB" dirty="0"/>
          </a:p>
        </p:txBody>
      </p:sp>
      <p:sp>
        <p:nvSpPr>
          <p:cNvPr id="4" name="Slide Number Placeholder 3"/>
          <p:cNvSpPr>
            <a:spLocks noGrp="1"/>
          </p:cNvSpPr>
          <p:nvPr>
            <p:ph type="sldNum" sz="quarter" idx="5"/>
          </p:nvPr>
        </p:nvSpPr>
        <p:spPr/>
        <p:txBody>
          <a:bodyPr/>
          <a:lstStyle/>
          <a:p>
            <a:fld id="{A021A07A-B849-4073-A953-455683BE59A1}" type="slidenum">
              <a:rPr lang="en-GB" smtClean="0"/>
              <a:t>12</a:t>
            </a:fld>
            <a:endParaRPr lang="en-GB"/>
          </a:p>
        </p:txBody>
      </p:sp>
    </p:spTree>
    <p:extLst>
      <p:ext uri="{BB962C8B-B14F-4D97-AF65-F5344CB8AC3E}">
        <p14:creationId xmlns:p14="http://schemas.microsoft.com/office/powerpoint/2010/main" val="363332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process for visit request from September 2023</a:t>
            </a:r>
          </a:p>
        </p:txBody>
      </p:sp>
      <p:sp>
        <p:nvSpPr>
          <p:cNvPr id="4" name="Slide Number Placeholder 3"/>
          <p:cNvSpPr>
            <a:spLocks noGrp="1"/>
          </p:cNvSpPr>
          <p:nvPr>
            <p:ph type="sldNum" sz="quarter" idx="5"/>
          </p:nvPr>
        </p:nvSpPr>
        <p:spPr/>
        <p:txBody>
          <a:bodyPr/>
          <a:lstStyle/>
          <a:p>
            <a:fld id="{A021A07A-B849-4073-A953-455683BE59A1}" type="slidenum">
              <a:rPr lang="en-GB" smtClean="0"/>
              <a:t>4</a:t>
            </a:fld>
            <a:endParaRPr lang="en-GB"/>
          </a:p>
        </p:txBody>
      </p:sp>
    </p:spTree>
    <p:extLst>
      <p:ext uri="{BB962C8B-B14F-4D97-AF65-F5344CB8AC3E}">
        <p14:creationId xmlns:p14="http://schemas.microsoft.com/office/powerpoint/2010/main" val="1023907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21A07A-B849-4073-A953-455683BE59A1}" type="slidenum">
              <a:rPr lang="en-GB" smtClean="0"/>
              <a:t>5</a:t>
            </a:fld>
            <a:endParaRPr lang="en-GB"/>
          </a:p>
        </p:txBody>
      </p:sp>
    </p:spTree>
    <p:extLst>
      <p:ext uri="{BB962C8B-B14F-4D97-AF65-F5344CB8AC3E}">
        <p14:creationId xmlns:p14="http://schemas.microsoft.com/office/powerpoint/2010/main" val="108065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a:t>To encourage early intervention, there is no eligibility criteria and this service is free of charge.</a:t>
            </a:r>
          </a:p>
          <a:p>
            <a:pPr marL="342900" indent="-342900">
              <a:buFont typeface="Arial" panose="020B0604020202020204" pitchFamily="34" charset="0"/>
              <a:buChar char="•"/>
            </a:pPr>
            <a:r>
              <a:rPr lang="en-GB" dirty="0"/>
              <a:t>An opportunity for schools and parents to engage in discussion about a CYP learning needs, and agree some actions with professional guidance.</a:t>
            </a:r>
          </a:p>
          <a:p>
            <a:pPr marL="342900" indent="-342900">
              <a:buFont typeface="Arial" panose="020B0604020202020204" pitchFamily="34" charset="0"/>
              <a:buChar char="•"/>
            </a:pPr>
            <a:r>
              <a:rPr lang="en-GB" dirty="0"/>
              <a:t>We can be involved in the review process to offer further contribution.</a:t>
            </a:r>
          </a:p>
          <a:p>
            <a:pPr marL="342900" indent="-342900">
              <a:buFont typeface="Arial" panose="020B0604020202020204" pitchFamily="34" charset="0"/>
              <a:buChar char="•"/>
            </a:pPr>
            <a:r>
              <a:rPr lang="en-GB" dirty="0"/>
              <a:t>Visit will involve- observation in class, chat with child, chat with teacher and brief written record of visit- 3 hours in total</a:t>
            </a:r>
          </a:p>
          <a:p>
            <a:pPr marL="342900" indent="-342900">
              <a:buFont typeface="Arial" panose="020B0604020202020204" pitchFamily="34" charset="0"/>
              <a:buChar char="•"/>
            </a:pPr>
            <a:r>
              <a:rPr lang="en-GB" dirty="0"/>
              <a:t>Extended visit- observation, chat with parents and teachers, work with child- informal, formal assessments- report provided</a:t>
            </a:r>
          </a:p>
          <a:p>
            <a:pPr marL="342900" indent="-342900">
              <a:buFont typeface="Arial" panose="020B0604020202020204" pitchFamily="34" charset="0"/>
              <a:buChar char="•"/>
            </a:pPr>
            <a:r>
              <a:rPr lang="en-GB" dirty="0"/>
              <a:t>Explain that 3 hours is the whole piece of work in total, rather than the time in school</a:t>
            </a:r>
          </a:p>
          <a:p>
            <a:r>
              <a:rPr lang="en-GB" dirty="0"/>
              <a:t>How to make the time work for you</a:t>
            </a:r>
          </a:p>
        </p:txBody>
      </p:sp>
      <p:sp>
        <p:nvSpPr>
          <p:cNvPr id="4" name="Slide Number Placeholder 3"/>
          <p:cNvSpPr>
            <a:spLocks noGrp="1"/>
          </p:cNvSpPr>
          <p:nvPr>
            <p:ph type="sldNum" sz="quarter" idx="5"/>
          </p:nvPr>
        </p:nvSpPr>
        <p:spPr/>
        <p:txBody>
          <a:bodyPr/>
          <a:lstStyle/>
          <a:p>
            <a:fld id="{A021A07A-B849-4073-A953-455683BE59A1}" type="slidenum">
              <a:rPr lang="en-GB" smtClean="0"/>
              <a:t>6</a:t>
            </a:fld>
            <a:endParaRPr lang="en-GB"/>
          </a:p>
        </p:txBody>
      </p:sp>
    </p:spTree>
    <p:extLst>
      <p:ext uri="{BB962C8B-B14F-4D97-AF65-F5344CB8AC3E}">
        <p14:creationId xmlns:p14="http://schemas.microsoft.com/office/powerpoint/2010/main" val="1035637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a:t>To encourage early intervention, there is no eligibility criteria and this service is free of charge.</a:t>
            </a:r>
          </a:p>
          <a:p>
            <a:pPr marL="342900" indent="-342900">
              <a:buFont typeface="Arial" panose="020B0604020202020204" pitchFamily="34" charset="0"/>
              <a:buChar char="•"/>
            </a:pPr>
            <a:r>
              <a:rPr lang="en-GB" dirty="0"/>
              <a:t>An opportunity for schools and parents to engage in discussion about a CYP learning needs, and agree some actions with professional guidance.</a:t>
            </a:r>
          </a:p>
          <a:p>
            <a:pPr marL="342900" indent="-342900">
              <a:buFont typeface="Arial" panose="020B0604020202020204" pitchFamily="34" charset="0"/>
              <a:buChar char="•"/>
            </a:pPr>
            <a:r>
              <a:rPr lang="en-GB" dirty="0"/>
              <a:t>We can be involved in the review process to offer further contribution.</a:t>
            </a:r>
          </a:p>
          <a:p>
            <a:endParaRPr lang="en-GB" dirty="0"/>
          </a:p>
        </p:txBody>
      </p:sp>
      <p:sp>
        <p:nvSpPr>
          <p:cNvPr id="4" name="Slide Number Placeholder 3"/>
          <p:cNvSpPr>
            <a:spLocks noGrp="1"/>
          </p:cNvSpPr>
          <p:nvPr>
            <p:ph type="sldNum" sz="quarter" idx="5"/>
          </p:nvPr>
        </p:nvSpPr>
        <p:spPr/>
        <p:txBody>
          <a:bodyPr/>
          <a:lstStyle/>
          <a:p>
            <a:fld id="{A021A07A-B849-4073-A953-455683BE59A1}" type="slidenum">
              <a:rPr lang="en-GB" smtClean="0"/>
              <a:t>7</a:t>
            </a:fld>
            <a:endParaRPr lang="en-GB"/>
          </a:p>
        </p:txBody>
      </p:sp>
    </p:spTree>
    <p:extLst>
      <p:ext uri="{BB962C8B-B14F-4D97-AF65-F5344CB8AC3E}">
        <p14:creationId xmlns:p14="http://schemas.microsoft.com/office/powerpoint/2010/main" val="3549800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A virtual consultation should take place before a request for a visit can be made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To make the most of our involvement, recommendations from the virtual consultation should formulate part of a school’s</a:t>
            </a:r>
            <a:r>
              <a:rPr lang="en-GB" b="1" dirty="0"/>
              <a:t> assess, plan, do, review </a:t>
            </a:r>
            <a:r>
              <a:rPr lang="en-GB" dirty="0"/>
              <a:t>process.</a:t>
            </a:r>
          </a:p>
          <a:p>
            <a:pPr marL="342900" indent="-342900">
              <a:buFont typeface="Arial" panose="020B0604020202020204" pitchFamily="34" charset="0"/>
              <a:buChar char="•"/>
            </a:pPr>
            <a:r>
              <a:rPr lang="en-GB" dirty="0"/>
              <a:t>If the </a:t>
            </a:r>
            <a:r>
              <a:rPr lang="en-GB" b="1" dirty="0"/>
              <a:t>review</a:t>
            </a:r>
            <a:r>
              <a:rPr lang="en-GB" dirty="0"/>
              <a:t> identifies that further advice is required, a visit may be requested.</a:t>
            </a:r>
          </a:p>
          <a:p>
            <a:pPr marL="342900" indent="-342900">
              <a:buFont typeface="Arial" panose="020B0604020202020204" pitchFamily="34" charset="0"/>
              <a:buChar cha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During a visit a range of formal and informal tools may be used to develop a clearer understanding of needs. Following the visit, recommendations are made to support the CYP’s learning and the school’s graduated response.</a:t>
            </a:r>
          </a:p>
          <a:p>
            <a:endParaRPr lang="en-GB" dirty="0"/>
          </a:p>
        </p:txBody>
      </p:sp>
      <p:sp>
        <p:nvSpPr>
          <p:cNvPr id="4" name="Slide Number Placeholder 3"/>
          <p:cNvSpPr>
            <a:spLocks noGrp="1"/>
          </p:cNvSpPr>
          <p:nvPr>
            <p:ph type="sldNum" sz="quarter" idx="5"/>
          </p:nvPr>
        </p:nvSpPr>
        <p:spPr/>
        <p:txBody>
          <a:bodyPr/>
          <a:lstStyle/>
          <a:p>
            <a:fld id="{A021A07A-B849-4073-A953-455683BE59A1}" type="slidenum">
              <a:rPr lang="en-GB" smtClean="0"/>
              <a:t>8</a:t>
            </a:fld>
            <a:endParaRPr lang="en-GB"/>
          </a:p>
        </p:txBody>
      </p:sp>
    </p:spTree>
    <p:extLst>
      <p:ext uri="{BB962C8B-B14F-4D97-AF65-F5344CB8AC3E}">
        <p14:creationId xmlns:p14="http://schemas.microsoft.com/office/powerpoint/2010/main" val="4031706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a:t>If the </a:t>
            </a:r>
            <a:r>
              <a:rPr lang="en-GB" b="1" dirty="0"/>
              <a:t>review</a:t>
            </a:r>
            <a:r>
              <a:rPr lang="en-GB" dirty="0"/>
              <a:t> identifies that further advice is required, a visit may be requested.</a:t>
            </a:r>
          </a:p>
          <a:p>
            <a:pPr marL="342900" indent="-342900">
              <a:buFont typeface="Arial" panose="020B0604020202020204" pitchFamily="34" charset="0"/>
              <a:buChar cha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During a visit a range of formal and informal tools may be used to develop a clearer understanding of needs. Following the visit, recommendations are made to support the CYP’s learning and the school’s graduated response.</a:t>
            </a:r>
          </a:p>
          <a:p>
            <a:endParaRPr lang="en-GB" dirty="0"/>
          </a:p>
        </p:txBody>
      </p:sp>
      <p:sp>
        <p:nvSpPr>
          <p:cNvPr id="4" name="Slide Number Placeholder 3"/>
          <p:cNvSpPr>
            <a:spLocks noGrp="1"/>
          </p:cNvSpPr>
          <p:nvPr>
            <p:ph type="sldNum" sz="quarter" idx="5"/>
          </p:nvPr>
        </p:nvSpPr>
        <p:spPr/>
        <p:txBody>
          <a:bodyPr/>
          <a:lstStyle/>
          <a:p>
            <a:fld id="{A021A07A-B849-4073-A953-455683BE59A1}" type="slidenum">
              <a:rPr lang="en-GB" smtClean="0"/>
              <a:t>9</a:t>
            </a:fld>
            <a:endParaRPr lang="en-GB"/>
          </a:p>
        </p:txBody>
      </p:sp>
    </p:spTree>
    <p:extLst>
      <p:ext uri="{BB962C8B-B14F-4D97-AF65-F5344CB8AC3E}">
        <p14:creationId xmlns:p14="http://schemas.microsoft.com/office/powerpoint/2010/main" val="4073947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Whole school approach</a:t>
            </a:r>
          </a:p>
          <a:p>
            <a:endParaRPr lang="en-GB" dirty="0"/>
          </a:p>
          <a:p>
            <a:pPr marL="795338" lvl="1" indent="-342900"/>
            <a:r>
              <a:rPr lang="en-GB" sz="2300" dirty="0"/>
              <a:t>Leadership and management</a:t>
            </a:r>
          </a:p>
          <a:p>
            <a:pPr marL="795338" lvl="1" indent="-342900"/>
            <a:r>
              <a:rPr lang="en-GB" sz="2300" dirty="0"/>
              <a:t>Quality of learning</a:t>
            </a:r>
          </a:p>
          <a:p>
            <a:pPr marL="795338" lvl="1" indent="-342900"/>
            <a:r>
              <a:rPr lang="en-GB" sz="2300" dirty="0"/>
              <a:t>Creating a climate for learning</a:t>
            </a:r>
          </a:p>
          <a:p>
            <a:pPr marL="795338" lvl="1" indent="-342900"/>
            <a:r>
              <a:rPr lang="en-GB" sz="2300" dirty="0"/>
              <a:t>Working in partnership</a:t>
            </a:r>
          </a:p>
          <a:p>
            <a:r>
              <a:rPr lang="en-GB" dirty="0"/>
              <a:t>2 year package- need to commit to this amount of time to be able to get the quality mark</a:t>
            </a:r>
          </a:p>
          <a:p>
            <a:endParaRPr lang="en-GB" dirty="0"/>
          </a:p>
        </p:txBody>
      </p:sp>
      <p:sp>
        <p:nvSpPr>
          <p:cNvPr id="4" name="Slide Number Placeholder 3"/>
          <p:cNvSpPr>
            <a:spLocks noGrp="1"/>
          </p:cNvSpPr>
          <p:nvPr>
            <p:ph type="sldNum" sz="quarter" idx="5"/>
          </p:nvPr>
        </p:nvSpPr>
        <p:spPr/>
        <p:txBody>
          <a:bodyPr/>
          <a:lstStyle/>
          <a:p>
            <a:fld id="{A021A07A-B849-4073-A953-455683BE59A1}" type="slidenum">
              <a:rPr lang="en-GB" smtClean="0"/>
              <a:t>10</a:t>
            </a:fld>
            <a:endParaRPr lang="en-GB"/>
          </a:p>
        </p:txBody>
      </p:sp>
    </p:spTree>
    <p:extLst>
      <p:ext uri="{BB962C8B-B14F-4D97-AF65-F5344CB8AC3E}">
        <p14:creationId xmlns:p14="http://schemas.microsoft.com/office/powerpoint/2010/main" val="1734674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can be booked separately or all together on the hub</a:t>
            </a:r>
          </a:p>
        </p:txBody>
      </p:sp>
      <p:sp>
        <p:nvSpPr>
          <p:cNvPr id="4" name="Slide Number Placeholder 3"/>
          <p:cNvSpPr>
            <a:spLocks noGrp="1"/>
          </p:cNvSpPr>
          <p:nvPr>
            <p:ph type="sldNum" sz="quarter" idx="5"/>
          </p:nvPr>
        </p:nvSpPr>
        <p:spPr/>
        <p:txBody>
          <a:bodyPr/>
          <a:lstStyle/>
          <a:p>
            <a:fld id="{A021A07A-B849-4073-A953-455683BE59A1}" type="slidenum">
              <a:rPr lang="en-GB" smtClean="0"/>
              <a:t>11</a:t>
            </a:fld>
            <a:endParaRPr lang="en-GB"/>
          </a:p>
        </p:txBody>
      </p:sp>
    </p:spTree>
    <p:extLst>
      <p:ext uri="{BB962C8B-B14F-4D97-AF65-F5344CB8AC3E}">
        <p14:creationId xmlns:p14="http://schemas.microsoft.com/office/powerpoint/2010/main" val="113283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544000" y="0"/>
            <a:ext cx="3600000" cy="3600000"/>
          </a:xfrm>
          <a:prstGeom prst="rect">
            <a:avLst/>
          </a:prstGeom>
        </p:spPr>
        <p:txBody>
          <a:bodyPr lIns="0" tIns="360000" rIns="0" bIns="0"/>
          <a:lstStyle>
            <a:lvl1pPr algn="ctr">
              <a:defRPr sz="2400" baseline="0"/>
            </a:lvl1pPr>
          </a:lstStyle>
          <a:p>
            <a:r>
              <a:rPr lang="en-GB" dirty="0"/>
              <a:t>Click the icon to insert </a:t>
            </a:r>
            <a:br>
              <a:rPr lang="en-GB" dirty="0"/>
            </a:br>
            <a:r>
              <a:rPr lang="en-GB" dirty="0"/>
              <a:t>a photo if required</a:t>
            </a:r>
          </a:p>
        </p:txBody>
      </p:sp>
      <p:sp>
        <p:nvSpPr>
          <p:cNvPr id="7" name="Text Placeholder 6"/>
          <p:cNvSpPr>
            <a:spLocks noGrp="1"/>
          </p:cNvSpPr>
          <p:nvPr>
            <p:ph type="body" sz="quarter" idx="11" hasCustomPrompt="1"/>
          </p:nvPr>
        </p:nvSpPr>
        <p:spPr>
          <a:xfrm>
            <a:off x="612000" y="1954494"/>
            <a:ext cx="4356048" cy="432271"/>
          </a:xfrm>
          <a:prstGeom prst="rect">
            <a:avLst/>
          </a:prstGeom>
        </p:spPr>
        <p:txBody>
          <a:bodyPr lIns="0" tIns="0" rIns="0" bIns="0" anchor="ctr" anchorCtr="0">
            <a:normAutofit/>
          </a:bodyPr>
          <a:lstStyle>
            <a:lvl1pPr>
              <a:defRPr sz="2300">
                <a:solidFill>
                  <a:schemeClr val="bg1"/>
                </a:solidFill>
              </a:defRPr>
            </a:lvl1pPr>
          </a:lstStyle>
          <a:p>
            <a:r>
              <a:rPr lang="en-US" sz="2300" dirty="0"/>
              <a:t>Click to edit date</a:t>
            </a:r>
            <a:endParaRPr lang="en-GB" sz="2300" dirty="0"/>
          </a:p>
        </p:txBody>
      </p:sp>
      <p:sp>
        <p:nvSpPr>
          <p:cNvPr id="9" name="Text Placeholder 8"/>
          <p:cNvSpPr>
            <a:spLocks noGrp="1"/>
          </p:cNvSpPr>
          <p:nvPr>
            <p:ph type="body" sz="quarter" idx="12" hasCustomPrompt="1"/>
          </p:nvPr>
        </p:nvSpPr>
        <p:spPr>
          <a:xfrm>
            <a:off x="612000" y="2475913"/>
            <a:ext cx="4355852" cy="383870"/>
          </a:xfrm>
          <a:prstGeom prst="rect">
            <a:avLst/>
          </a:prstGeom>
        </p:spPr>
        <p:txBody>
          <a:bodyPr lIns="0" tIns="0" rIns="0" bIns="0">
            <a:normAutofit/>
          </a:bodyPr>
          <a:lstStyle>
            <a:lvl1pPr>
              <a:defRPr sz="2000">
                <a:solidFill>
                  <a:schemeClr val="bg1"/>
                </a:solidFill>
              </a:defRPr>
            </a:lvl1pPr>
          </a:lstStyle>
          <a:p>
            <a:r>
              <a:rPr lang="en-GB" sz="2000" dirty="0"/>
              <a:t>Click to add your name</a:t>
            </a:r>
            <a:endParaRPr lang="en-GB" sz="2300" dirty="0"/>
          </a:p>
        </p:txBody>
      </p:sp>
      <p:sp>
        <p:nvSpPr>
          <p:cNvPr id="10" name="Text Placeholder 8"/>
          <p:cNvSpPr>
            <a:spLocks noGrp="1"/>
          </p:cNvSpPr>
          <p:nvPr>
            <p:ph type="body" sz="quarter" idx="13" hasCustomPrompt="1"/>
          </p:nvPr>
        </p:nvSpPr>
        <p:spPr>
          <a:xfrm>
            <a:off x="612000" y="2835953"/>
            <a:ext cx="4355852" cy="383870"/>
          </a:xfrm>
          <a:prstGeom prst="rect">
            <a:avLst/>
          </a:prstGeom>
        </p:spPr>
        <p:txBody>
          <a:bodyPr lIns="0" tIns="0" rIns="0" bIns="0">
            <a:normAutofit/>
          </a:bodyPr>
          <a:lstStyle>
            <a:lvl1pPr>
              <a:defRPr sz="2000" baseline="0">
                <a:solidFill>
                  <a:schemeClr val="bg1"/>
                </a:solidFill>
              </a:defRPr>
            </a:lvl1pPr>
          </a:lstStyle>
          <a:p>
            <a:r>
              <a:rPr lang="en-GB" sz="2000" dirty="0"/>
              <a:t>Click to add your service area</a:t>
            </a:r>
            <a:endParaRPr lang="en-GB" sz="2300" dirty="0"/>
          </a:p>
        </p:txBody>
      </p:sp>
      <p:sp>
        <p:nvSpPr>
          <p:cNvPr id="11" name="Text Placeholder 8"/>
          <p:cNvSpPr>
            <a:spLocks noGrp="1"/>
          </p:cNvSpPr>
          <p:nvPr>
            <p:ph type="body" sz="quarter" idx="14" hasCustomPrompt="1"/>
          </p:nvPr>
        </p:nvSpPr>
        <p:spPr>
          <a:xfrm>
            <a:off x="612000" y="555526"/>
            <a:ext cx="4716088" cy="1277805"/>
          </a:xfrm>
          <a:prstGeom prst="rect">
            <a:avLst/>
          </a:prstGeom>
        </p:spPr>
        <p:txBody>
          <a:bodyPr lIns="0" tIns="0" rIns="0" bIns="0" anchor="b" anchorCtr="0">
            <a:normAutofit/>
          </a:bodyPr>
          <a:lstStyle>
            <a:lvl1pPr>
              <a:spcBef>
                <a:spcPts val="0"/>
              </a:spcBef>
              <a:defRPr sz="4200" baseline="0">
                <a:solidFill>
                  <a:schemeClr val="bg1"/>
                </a:solidFill>
              </a:defRPr>
            </a:lvl1pPr>
          </a:lstStyle>
          <a:p>
            <a:r>
              <a:rPr lang="en-GB" sz="4200" dirty="0"/>
              <a:t>Click to edit Presentation title</a:t>
            </a:r>
            <a:endParaRPr lang="en-GB" sz="2300" dirty="0"/>
          </a:p>
        </p:txBody>
      </p:sp>
    </p:spTree>
    <p:extLst>
      <p:ext uri="{BB962C8B-B14F-4D97-AF65-F5344CB8AC3E}">
        <p14:creationId xmlns:p14="http://schemas.microsoft.com/office/powerpoint/2010/main" val="149934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slide 2">
    <p:spTree>
      <p:nvGrpSpPr>
        <p:cNvPr id="1" name=""/>
        <p:cNvGrpSpPr/>
        <p:nvPr/>
      </p:nvGrpSpPr>
      <p:grpSpPr>
        <a:xfrm>
          <a:off x="0" y="0"/>
          <a:ext cx="0" cy="0"/>
          <a:chOff x="0" y="0"/>
          <a:chExt cx="0" cy="0"/>
        </a:xfrm>
      </p:grpSpPr>
      <p:sp>
        <p:nvSpPr>
          <p:cNvPr id="3" name="Rectangle 2"/>
          <p:cNvSpPr/>
          <p:nvPr userDrawn="1"/>
        </p:nvSpPr>
        <p:spPr>
          <a:xfrm>
            <a:off x="0" y="0"/>
            <a:ext cx="4572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2000" y="205978"/>
            <a:ext cx="3815984" cy="857250"/>
          </a:xfrm>
        </p:spPr>
        <p:txBody>
          <a:bodyPr/>
          <a:lstStyle>
            <a:lvl1pPr>
              <a:defRPr>
                <a:solidFill>
                  <a:schemeClr val="bg1"/>
                </a:solidFill>
              </a:defRPr>
            </a:lvl1pPr>
          </a:lstStyle>
          <a:p>
            <a:r>
              <a:rPr lang="en-US" dirty="0"/>
              <a:t>Click to edit</a:t>
            </a:r>
            <a:endParaRPr lang="en-GB" dirty="0"/>
          </a:p>
        </p:txBody>
      </p:sp>
      <p:sp>
        <p:nvSpPr>
          <p:cNvPr id="7" name="Text Placeholder 6"/>
          <p:cNvSpPr>
            <a:spLocks noGrp="1"/>
          </p:cNvSpPr>
          <p:nvPr>
            <p:ph type="body" sz="quarter" idx="11"/>
          </p:nvPr>
        </p:nvSpPr>
        <p:spPr>
          <a:xfrm>
            <a:off x="612000" y="1203708"/>
            <a:ext cx="3815984"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p:cNvSpPr>
            <a:spLocks noGrp="1"/>
          </p:cNvSpPr>
          <p:nvPr>
            <p:ph type="pic" sz="quarter" idx="12" hasCustomPrompt="1"/>
          </p:nvPr>
        </p:nvSpPr>
        <p:spPr>
          <a:xfrm>
            <a:off x="4572000" y="0"/>
            <a:ext cx="4572000" cy="4084638"/>
          </a:xfrm>
        </p:spPr>
        <p:txBody>
          <a:bodyPr tIns="360000"/>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2292275109"/>
      </p:ext>
    </p:extLst>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slide 3">
    <p:spTree>
      <p:nvGrpSpPr>
        <p:cNvPr id="1" name=""/>
        <p:cNvGrpSpPr/>
        <p:nvPr/>
      </p:nvGrpSpPr>
      <p:grpSpPr>
        <a:xfrm>
          <a:off x="0" y="0"/>
          <a:ext cx="0" cy="0"/>
          <a:chOff x="0" y="0"/>
          <a:chExt cx="0" cy="0"/>
        </a:xfrm>
      </p:grpSpPr>
      <p:sp>
        <p:nvSpPr>
          <p:cNvPr id="3" name="Rectangle 2"/>
          <p:cNvSpPr/>
          <p:nvPr userDrawn="1"/>
        </p:nvSpPr>
        <p:spPr>
          <a:xfrm>
            <a:off x="0" y="0"/>
            <a:ext cx="3060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p:cNvSpPr>
            <a:spLocks noGrp="1"/>
          </p:cNvSpPr>
          <p:nvPr>
            <p:ph type="body" sz="quarter" idx="11"/>
          </p:nvPr>
        </p:nvSpPr>
        <p:spPr>
          <a:xfrm>
            <a:off x="612000" y="555526"/>
            <a:ext cx="2231808" cy="35307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p:cNvSpPr>
            <a:spLocks noGrp="1"/>
          </p:cNvSpPr>
          <p:nvPr>
            <p:ph type="pic" sz="quarter" idx="12" hasCustomPrompt="1"/>
          </p:nvPr>
        </p:nvSpPr>
        <p:spPr>
          <a:xfrm>
            <a:off x="3060000" y="0"/>
            <a:ext cx="6084000" cy="4084638"/>
          </a:xfrm>
        </p:spPr>
        <p:txBody>
          <a:bodyPr tIns="360000"/>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3804311777"/>
      </p:ext>
    </p:extLst>
  </p:cSld>
  <p:clrMapOvr>
    <a:masterClrMapping/>
  </p:clrMapOvr>
  <p:extLst mod="1">
    <p:ext uri="{DCECCB84-F9BA-43D5-87BE-67443E8EF086}">
      <p15:sldGuideLst xmlns:p15="http://schemas.microsoft.com/office/powerpoint/2012/main">
        <p15:guide id="1" pos="192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hoto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0" name="Picture Placeholder 3"/>
          <p:cNvSpPr>
            <a:spLocks noGrp="1"/>
          </p:cNvSpPr>
          <p:nvPr>
            <p:ph type="pic" sz="quarter" idx="11" hasCustomPrompt="1"/>
          </p:nvPr>
        </p:nvSpPr>
        <p:spPr>
          <a:xfrm>
            <a:off x="4662000" y="1221515"/>
            <a:ext cx="3870000" cy="1800000"/>
          </a:xfrm>
        </p:spPr>
        <p:txBody>
          <a:bodyPr tIns="144000">
            <a:normAutofit/>
          </a:bodyPr>
          <a:lstStyle>
            <a:lvl1pPr algn="ctr">
              <a:defRPr sz="2000"/>
            </a:lvl1pPr>
          </a:lstStyle>
          <a:p>
            <a:r>
              <a:rPr lang="en-GB" dirty="0"/>
              <a:t>Click icon to add photo</a:t>
            </a:r>
          </a:p>
        </p:txBody>
      </p:sp>
      <p:sp>
        <p:nvSpPr>
          <p:cNvPr id="14" name="Text Placeholder 12"/>
          <p:cNvSpPr>
            <a:spLocks noGrp="1"/>
          </p:cNvSpPr>
          <p:nvPr>
            <p:ph type="body" sz="quarter" idx="14"/>
          </p:nvPr>
        </p:nvSpPr>
        <p:spPr>
          <a:xfrm>
            <a:off x="466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
        <p:nvSpPr>
          <p:cNvPr id="9" name="Picture Placeholder 3"/>
          <p:cNvSpPr>
            <a:spLocks noGrp="1"/>
          </p:cNvSpPr>
          <p:nvPr>
            <p:ph type="pic" sz="quarter" idx="15" hasCustomPrompt="1"/>
          </p:nvPr>
        </p:nvSpPr>
        <p:spPr>
          <a:xfrm>
            <a:off x="612000" y="1226968"/>
            <a:ext cx="3870000" cy="1800000"/>
          </a:xfrm>
        </p:spPr>
        <p:txBody>
          <a:bodyPr tIns="144000">
            <a:normAutofit/>
          </a:bodyPr>
          <a:lstStyle>
            <a:lvl1pPr algn="ctr">
              <a:defRPr sz="2000"/>
            </a:lvl1pPr>
          </a:lstStyle>
          <a:p>
            <a:r>
              <a:rPr lang="en-GB" dirty="0"/>
              <a:t>Click icon to add photo</a:t>
            </a:r>
          </a:p>
        </p:txBody>
      </p:sp>
      <p:sp>
        <p:nvSpPr>
          <p:cNvPr id="12" name="Text Placeholder 12"/>
          <p:cNvSpPr>
            <a:spLocks noGrp="1"/>
          </p:cNvSpPr>
          <p:nvPr>
            <p:ph type="body" sz="quarter" idx="16"/>
          </p:nvPr>
        </p:nvSpPr>
        <p:spPr>
          <a:xfrm>
            <a:off x="61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048436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hoto x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hasCustomPrompt="1"/>
          </p:nvPr>
        </p:nvSpPr>
        <p:spPr>
          <a:xfrm>
            <a:off x="612000" y="1203324"/>
            <a:ext cx="2520000" cy="1440000"/>
          </a:xfrm>
        </p:spPr>
        <p:txBody>
          <a:bodyPr tIns="144000">
            <a:normAutofit/>
          </a:bodyPr>
          <a:lstStyle>
            <a:lvl1pPr algn="ctr">
              <a:defRPr sz="2000"/>
            </a:lvl1pPr>
          </a:lstStyle>
          <a:p>
            <a:r>
              <a:rPr lang="en-GB" dirty="0"/>
              <a:t>Click icon to add photo</a:t>
            </a:r>
          </a:p>
        </p:txBody>
      </p:sp>
      <p:sp>
        <p:nvSpPr>
          <p:cNvPr id="10" name="Picture Placeholder 3"/>
          <p:cNvSpPr>
            <a:spLocks noGrp="1"/>
          </p:cNvSpPr>
          <p:nvPr>
            <p:ph type="pic" sz="quarter" idx="11" hasCustomPrompt="1"/>
          </p:nvPr>
        </p:nvSpPr>
        <p:spPr>
          <a:xfrm>
            <a:off x="3311188" y="1203324"/>
            <a:ext cx="2520000" cy="1440000"/>
          </a:xfrm>
        </p:spPr>
        <p:txBody>
          <a:bodyPr tIns="144000">
            <a:normAutofit/>
          </a:bodyPr>
          <a:lstStyle>
            <a:lvl1pPr algn="ctr">
              <a:defRPr sz="2000"/>
            </a:lvl1pPr>
          </a:lstStyle>
          <a:p>
            <a:r>
              <a:rPr lang="en-GB" dirty="0"/>
              <a:t>Click icon to add photo</a:t>
            </a:r>
          </a:p>
        </p:txBody>
      </p:sp>
      <p:sp>
        <p:nvSpPr>
          <p:cNvPr id="11" name="Picture Placeholder 3"/>
          <p:cNvSpPr>
            <a:spLocks noGrp="1"/>
          </p:cNvSpPr>
          <p:nvPr>
            <p:ph type="pic" sz="quarter" idx="12" hasCustomPrompt="1"/>
          </p:nvPr>
        </p:nvSpPr>
        <p:spPr>
          <a:xfrm>
            <a:off x="6010376" y="1203325"/>
            <a:ext cx="2520000" cy="1440000"/>
          </a:xfrm>
        </p:spPr>
        <p:txBody>
          <a:bodyPr tIns="144000">
            <a:normAutofit/>
          </a:bodyPr>
          <a:lstStyle>
            <a:lvl1pPr algn="ctr">
              <a:defRPr sz="2000"/>
            </a:lvl1pPr>
          </a:lstStyle>
          <a:p>
            <a:r>
              <a:rPr lang="en-GB" dirty="0"/>
              <a:t>Click icon to add photo</a:t>
            </a:r>
          </a:p>
        </p:txBody>
      </p:sp>
      <p:sp>
        <p:nvSpPr>
          <p:cNvPr id="13" name="Text Placeholder 12"/>
          <p:cNvSpPr>
            <a:spLocks noGrp="1"/>
          </p:cNvSpPr>
          <p:nvPr>
            <p:ph type="body" sz="quarter" idx="13"/>
          </p:nvPr>
        </p:nvSpPr>
        <p:spPr>
          <a:xfrm>
            <a:off x="612000"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
        <p:nvSpPr>
          <p:cNvPr id="14" name="Text Placeholder 12"/>
          <p:cNvSpPr>
            <a:spLocks noGrp="1"/>
          </p:cNvSpPr>
          <p:nvPr>
            <p:ph type="body" sz="quarter" idx="14"/>
          </p:nvPr>
        </p:nvSpPr>
        <p:spPr>
          <a:xfrm>
            <a:off x="3311188" y="2643324"/>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
        <p:nvSpPr>
          <p:cNvPr id="15" name="Text Placeholder 12"/>
          <p:cNvSpPr>
            <a:spLocks noGrp="1"/>
          </p:cNvSpPr>
          <p:nvPr>
            <p:ph type="body" sz="quarter" idx="15"/>
          </p:nvPr>
        </p:nvSpPr>
        <p:spPr>
          <a:xfrm>
            <a:off x="6010376"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93702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Chart Placeholder 3"/>
          <p:cNvSpPr>
            <a:spLocks noGrp="1"/>
          </p:cNvSpPr>
          <p:nvPr>
            <p:ph type="chart" sz="quarter" idx="10" hasCustomPrompt="1"/>
          </p:nvPr>
        </p:nvSpPr>
        <p:spPr>
          <a:xfrm>
            <a:off x="612775" y="1203325"/>
            <a:ext cx="7919225" cy="2881313"/>
          </a:xfrm>
        </p:spPr>
        <p:txBody>
          <a:bodyPr tIns="180000"/>
          <a:lstStyle>
            <a:lvl1pPr algn="ctr">
              <a:defRPr/>
            </a:lvl1pPr>
          </a:lstStyle>
          <a:p>
            <a:r>
              <a:rPr lang="en-GB" dirty="0"/>
              <a:t>Click the icon below to create a chart</a:t>
            </a:r>
          </a:p>
        </p:txBody>
      </p:sp>
    </p:spTree>
    <p:extLst>
      <p:ext uri="{BB962C8B-B14F-4D97-AF65-F5344CB8AC3E}">
        <p14:creationId xmlns:p14="http://schemas.microsoft.com/office/powerpoint/2010/main" val="4023067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Table Placeholder 4"/>
          <p:cNvSpPr>
            <a:spLocks noGrp="1"/>
          </p:cNvSpPr>
          <p:nvPr>
            <p:ph type="tbl" sz="quarter" idx="10" hasCustomPrompt="1"/>
          </p:nvPr>
        </p:nvSpPr>
        <p:spPr>
          <a:xfrm>
            <a:off x="611188" y="1203326"/>
            <a:ext cx="7920812" cy="2881312"/>
          </a:xfrm>
        </p:spPr>
        <p:txBody>
          <a:bodyPr tIns="180000"/>
          <a:lstStyle>
            <a:lvl1pPr algn="ctr">
              <a:defRPr baseline="0"/>
            </a:lvl1pPr>
          </a:lstStyle>
          <a:p>
            <a:r>
              <a:rPr lang="en-GB" dirty="0"/>
              <a:t>Click the icon below to create a table</a:t>
            </a:r>
          </a:p>
        </p:txBody>
      </p:sp>
    </p:spTree>
    <p:extLst>
      <p:ext uri="{BB962C8B-B14F-4D97-AF65-F5344CB8AC3E}">
        <p14:creationId xmlns:p14="http://schemas.microsoft.com/office/powerpoint/2010/main" val="622585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5" name="Media Placeholder 4"/>
          <p:cNvSpPr>
            <a:spLocks noGrp="1" noChangeAspect="1"/>
          </p:cNvSpPr>
          <p:nvPr>
            <p:ph type="media" sz="quarter" idx="10" hasCustomPrompt="1"/>
          </p:nvPr>
        </p:nvSpPr>
        <p:spPr>
          <a:xfrm>
            <a:off x="1332000" y="419182"/>
            <a:ext cx="6480000" cy="3646472"/>
          </a:xfrm>
        </p:spPr>
        <p:txBody>
          <a:bodyPr tIns="360000"/>
          <a:lstStyle>
            <a:lvl1pPr algn="ctr">
              <a:defRPr/>
            </a:lvl1pPr>
          </a:lstStyle>
          <a:p>
            <a:r>
              <a:rPr lang="en-GB" dirty="0"/>
              <a:t>Click icon below to add a video or other media</a:t>
            </a:r>
          </a:p>
        </p:txBody>
      </p:sp>
    </p:spTree>
    <p:extLst>
      <p:ext uri="{BB962C8B-B14F-4D97-AF65-F5344CB8AC3E}">
        <p14:creationId xmlns:p14="http://schemas.microsoft.com/office/powerpoint/2010/main" val="516067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84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truction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56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extBox 1"/>
          <p:cNvSpPr txBox="1"/>
          <p:nvPr userDrawn="1"/>
        </p:nvSpPr>
        <p:spPr>
          <a:xfrm>
            <a:off x="612000" y="553642"/>
            <a:ext cx="5040560" cy="1220847"/>
          </a:xfrm>
          <a:prstGeom prst="rect">
            <a:avLst/>
          </a:prstGeom>
          <a:noFill/>
        </p:spPr>
        <p:txBody>
          <a:bodyPr wrap="square" rtlCol="0">
            <a:spAutoFit/>
          </a:bodyPr>
          <a:lstStyle/>
          <a:p>
            <a:pPr>
              <a:spcAft>
                <a:spcPts val="1000"/>
              </a:spcAft>
            </a:pPr>
            <a:r>
              <a:rPr lang="en-GB" sz="4200" dirty="0">
                <a:solidFill>
                  <a:schemeClr val="bg1"/>
                </a:solidFill>
              </a:rPr>
              <a:t>Thank you</a:t>
            </a:r>
          </a:p>
          <a:p>
            <a:r>
              <a:rPr lang="en-GB" sz="2300" dirty="0">
                <a:solidFill>
                  <a:schemeClr val="bg1"/>
                </a:solidFill>
              </a:rPr>
              <a:t>www.swindon.gov.uk</a:t>
            </a:r>
          </a:p>
        </p:txBody>
      </p:sp>
    </p:spTree>
    <p:extLst>
      <p:ext uri="{BB962C8B-B14F-4D97-AF65-F5344CB8AC3E}">
        <p14:creationId xmlns:p14="http://schemas.microsoft.com/office/powerpoint/2010/main" val="86078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1"/>
          </p:nvPr>
        </p:nvSpPr>
        <p:spPr>
          <a:xfrm>
            <a:off x="612000" y="1203708"/>
            <a:ext cx="7920000" cy="28825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456390"/>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orange)">
    <p:spTree>
      <p:nvGrpSpPr>
        <p:cNvPr id="1" name=""/>
        <p:cNvGrpSpPr/>
        <p:nvPr/>
      </p:nvGrpSpPr>
      <p:grpSpPr>
        <a:xfrm>
          <a:off x="0" y="0"/>
          <a:ext cx="0" cy="0"/>
          <a:chOff x="0" y="0"/>
          <a:chExt cx="0" cy="0"/>
        </a:xfrm>
      </p:grpSpPr>
      <p:sp>
        <p:nvSpPr>
          <p:cNvPr id="3" name="Rectangle 2"/>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1999" y="205978"/>
            <a:ext cx="7920813" cy="857250"/>
          </a:xfrm>
        </p:spPr>
        <p:txBody>
          <a:bodyPr/>
          <a:lstStyle>
            <a:lvl1pPr>
              <a:defRPr>
                <a:solidFill>
                  <a:schemeClr val="bg1"/>
                </a:solidFill>
              </a:defRPr>
            </a:lvl1pPr>
          </a:lstStyle>
          <a:p>
            <a:r>
              <a:rPr lang="en-US" dirty="0"/>
              <a:t>Click to edit Master title style</a:t>
            </a:r>
            <a:endParaRPr lang="en-GB" dirty="0"/>
          </a:p>
        </p:txBody>
      </p:sp>
      <p:sp>
        <p:nvSpPr>
          <p:cNvPr id="7" name="Text Placeholder 6"/>
          <p:cNvSpPr>
            <a:spLocks noGrp="1"/>
          </p:cNvSpPr>
          <p:nvPr>
            <p:ph type="body" sz="quarter" idx="11"/>
          </p:nvPr>
        </p:nvSpPr>
        <p:spPr>
          <a:xfrm>
            <a:off x="612000" y="1203708"/>
            <a:ext cx="7920812"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378537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Text Placeholder 6"/>
          <p:cNvSpPr>
            <a:spLocks noGrp="1"/>
          </p:cNvSpPr>
          <p:nvPr>
            <p:ph type="body" sz="quarter" idx="11"/>
          </p:nvPr>
        </p:nvSpPr>
        <p:spPr>
          <a:xfrm>
            <a:off x="612000" y="1203708"/>
            <a:ext cx="3780000" cy="28825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p:cNvSpPr>
            <a:spLocks noGrp="1"/>
          </p:cNvSpPr>
          <p:nvPr>
            <p:ph type="body" sz="quarter" idx="12"/>
          </p:nvPr>
        </p:nvSpPr>
        <p:spPr>
          <a:xfrm>
            <a:off x="4752000" y="1202400"/>
            <a:ext cx="3780000" cy="28825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400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lide (orange)">
    <p:spTree>
      <p:nvGrpSpPr>
        <p:cNvPr id="1" name=""/>
        <p:cNvGrpSpPr/>
        <p:nvPr/>
      </p:nvGrpSpPr>
      <p:grpSpPr>
        <a:xfrm>
          <a:off x="0" y="0"/>
          <a:ext cx="0" cy="0"/>
          <a:chOff x="0" y="0"/>
          <a:chExt cx="0" cy="0"/>
        </a:xfrm>
      </p:grpSpPr>
      <p:sp>
        <p:nvSpPr>
          <p:cNvPr id="7" name="Rectangle 6"/>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5" name="Text Placeholder 6"/>
          <p:cNvSpPr>
            <a:spLocks noGrp="1"/>
          </p:cNvSpPr>
          <p:nvPr>
            <p:ph type="body" sz="quarter" idx="11"/>
          </p:nvPr>
        </p:nvSpPr>
        <p:spPr>
          <a:xfrm>
            <a:off x="612000" y="1203708"/>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p:cNvSpPr>
            <a:spLocks noGrp="1"/>
          </p:cNvSpPr>
          <p:nvPr>
            <p:ph type="body" sz="quarter" idx="12"/>
          </p:nvPr>
        </p:nvSpPr>
        <p:spPr>
          <a:xfrm>
            <a:off x="4752000" y="1202400"/>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2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6"/>
          <p:cNvSpPr>
            <a:spLocks noGrp="1"/>
          </p:cNvSpPr>
          <p:nvPr>
            <p:ph type="body" sz="quarter" idx="11"/>
          </p:nvPr>
        </p:nvSpPr>
        <p:spPr>
          <a:xfrm>
            <a:off x="612000" y="1203708"/>
            <a:ext cx="3780000" cy="28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p:cNvSpPr>
            <a:spLocks noGrp="1"/>
          </p:cNvSpPr>
          <p:nvPr>
            <p:ph type="pic" sz="quarter" idx="12" hasCustomPrompt="1"/>
          </p:nvPr>
        </p:nvSpPr>
        <p:spPr>
          <a:xfrm>
            <a:off x="4752813" y="1202400"/>
            <a:ext cx="3780000" cy="2880000"/>
          </a:xfrm>
        </p:spPr>
        <p:txBody>
          <a:bodyPr/>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110127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hasCustomPrompt="1"/>
          </p:nvPr>
        </p:nvSpPr>
        <p:spPr>
          <a:xfrm>
            <a:off x="612000" y="1203325"/>
            <a:ext cx="7920000" cy="2881313"/>
          </a:xfrm>
        </p:spPr>
        <p:txBody>
          <a:bodyPr tIns="288000"/>
          <a:lstStyle>
            <a:lvl1pPr algn="ctr">
              <a:defRPr/>
            </a:lvl1pPr>
          </a:lstStyle>
          <a:p>
            <a:r>
              <a:rPr lang="en-GB" dirty="0"/>
              <a:t>Click the icon to insert a photo</a:t>
            </a:r>
          </a:p>
        </p:txBody>
      </p:sp>
    </p:spTree>
    <p:extLst>
      <p:ext uri="{BB962C8B-B14F-4D97-AF65-F5344CB8AC3E}">
        <p14:creationId xmlns:p14="http://schemas.microsoft.com/office/powerpoint/2010/main" val="226742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030116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2.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10777" y="3488433"/>
            <a:ext cx="3633223" cy="1655067"/>
          </a:xfrm>
          <a:prstGeom prst="rect">
            <a:avLst/>
          </a:prstGeom>
        </p:spPr>
      </p:pic>
      <p:sp>
        <p:nvSpPr>
          <p:cNvPr id="5" name="object 2"/>
          <p:cNvSpPr/>
          <p:nvPr userDrawn="1"/>
        </p:nvSpPr>
        <p:spPr>
          <a:xfrm>
            <a:off x="0" y="0"/>
            <a:ext cx="9144000" cy="3600450"/>
          </a:xfrm>
          <a:custGeom>
            <a:avLst/>
            <a:gdLst/>
            <a:ahLst/>
            <a:cxnLst/>
            <a:rect l="l" t="t" r="r" b="b"/>
            <a:pathLst>
              <a:path w="9144000" h="3600450">
                <a:moveTo>
                  <a:pt x="0" y="3600005"/>
                </a:moveTo>
                <a:lnTo>
                  <a:pt x="9144000" y="3600005"/>
                </a:lnTo>
                <a:lnTo>
                  <a:pt x="9144000" y="0"/>
                </a:lnTo>
                <a:lnTo>
                  <a:pt x="0" y="0"/>
                </a:lnTo>
                <a:lnTo>
                  <a:pt x="0" y="3600005"/>
                </a:lnTo>
                <a:close/>
              </a:path>
            </a:pathLst>
          </a:custGeom>
          <a:solidFill>
            <a:srgbClr val="EE7401"/>
          </a:solidFill>
        </p:spPr>
        <p:txBody>
          <a:bodyPr wrap="square" lIns="0" tIns="0" rIns="0" bIns="0" rtlCol="0"/>
          <a:lstStyle/>
          <a:p>
            <a:endParaRPr/>
          </a:p>
        </p:txBody>
      </p:sp>
    </p:spTree>
    <p:extLst>
      <p:ext uri="{BB962C8B-B14F-4D97-AF65-F5344CB8AC3E}">
        <p14:creationId xmlns:p14="http://schemas.microsoft.com/office/powerpoint/2010/main" val="3847636296"/>
      </p:ext>
    </p:extLst>
  </p:cSld>
  <p:clrMap bg1="lt1" tx1="dk1" bg2="lt2" tx2="dk2" accent1="accent1" accent2="accent2" accent3="accent3" accent4="accent4" accent5="accent5" accent6="accent6" hlink="hlink" folHlink="folHlink"/>
  <p:sldLayoutIdLst>
    <p:sldLayoutId id="2147483649" r:id="rId1"/>
    <p:sldLayoutId id="2147483669" r:id="rId2"/>
  </p:sldLayoutIdLst>
  <p:txStyles>
    <p:titleStyle>
      <a:lvl1pPr algn="l" defTabSz="914400" rtl="0" eaLnBrk="1" latinLnBrk="0" hangingPunct="1">
        <a:spcBef>
          <a:spcPct val="0"/>
        </a:spcBef>
        <a:buNone/>
        <a:defRPr sz="4200" kern="1200">
          <a:solidFill>
            <a:schemeClr val="tx1"/>
          </a:solidFill>
          <a:latin typeface="Myriad Pro Light" pitchFamily="34" charset="0"/>
          <a:ea typeface="+mj-ea"/>
          <a:cs typeface="+mj-cs"/>
        </a:defRPr>
      </a:lvl1pPr>
    </p:titleStyle>
    <p:bodyStyle>
      <a:lvl1pPr marL="0" indent="0" algn="l" defTabSz="914400" rtl="0" eaLnBrk="1" latinLnBrk="0" hangingPunct="1">
        <a:spcBef>
          <a:spcPct val="20000"/>
        </a:spcBef>
        <a:buFont typeface="Arial" pitchFamily="34" charset="0"/>
        <a:buNone/>
        <a:defRPr sz="3000" kern="1200">
          <a:solidFill>
            <a:schemeClr val="tx1"/>
          </a:solidFill>
          <a:latin typeface="Myriad Pro Light" pitchFamily="34" charset="0"/>
          <a:ea typeface="+mn-ea"/>
          <a:cs typeface="+mn-cs"/>
        </a:defRPr>
      </a:lvl1pPr>
      <a:lvl2pPr marL="719138" indent="-261938" algn="l" defTabSz="914400" rtl="0" eaLnBrk="1" latinLnBrk="0" hangingPunct="1">
        <a:spcBef>
          <a:spcPct val="20000"/>
        </a:spcBef>
        <a:buFont typeface="Arial" pitchFamily="34" charset="0"/>
        <a:buChar char="•"/>
        <a:defRPr sz="2800" kern="1200">
          <a:solidFill>
            <a:schemeClr val="tx1"/>
          </a:solidFill>
          <a:latin typeface="Myriad Pro Light" pitchFamily="34" charset="0"/>
          <a:ea typeface="+mn-ea"/>
          <a:cs typeface="+mn-cs"/>
        </a:defRPr>
      </a:lvl2pPr>
      <a:lvl3pPr marL="1257300" indent="-342900" algn="l" defTabSz="914400" rtl="0" eaLnBrk="1" latinLnBrk="0" hangingPunct="1">
        <a:spcBef>
          <a:spcPct val="20000"/>
        </a:spcBef>
        <a:buFont typeface="Arial" pitchFamily="34" charset="0"/>
        <a:buChar char="•"/>
        <a:defRPr sz="2400" kern="1200">
          <a:solidFill>
            <a:schemeClr val="tx1"/>
          </a:solidFill>
          <a:latin typeface="Myriad Pro Light" pitchFamily="34" charset="0"/>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4pPr>
      <a:lvl5pPr marL="21717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335857"/>
            <a:ext cx="7920000" cy="723725"/>
          </a:xfrm>
          <a:prstGeom prst="rect">
            <a:avLst/>
          </a:prstGeom>
        </p:spPr>
        <p:txBody>
          <a:bodyPr vert="horz" lIns="0" tIns="0" rIns="0" bIns="0" rtlCol="0" anchor="b" anchorCtr="0">
            <a:normAutofit/>
          </a:bodyPr>
          <a:lstStyle/>
          <a:p>
            <a:endParaRPr lang="en-GB" dirty="0"/>
          </a:p>
        </p:txBody>
      </p:sp>
      <p:sp>
        <p:nvSpPr>
          <p:cNvPr id="3" name="Text Placeholder 2"/>
          <p:cNvSpPr>
            <a:spLocks noGrp="1"/>
          </p:cNvSpPr>
          <p:nvPr>
            <p:ph type="body" idx="1"/>
          </p:nvPr>
        </p:nvSpPr>
        <p:spPr>
          <a:xfrm>
            <a:off x="612000" y="1200151"/>
            <a:ext cx="7920000" cy="288264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162796" y="4082794"/>
            <a:ext cx="1981204" cy="1060706"/>
          </a:xfrm>
          <a:prstGeom prst="rect">
            <a:avLst/>
          </a:prstGeom>
        </p:spPr>
      </p:pic>
      <p:cxnSp>
        <p:nvCxnSpPr>
          <p:cNvPr id="7" name="Straight Connector 6"/>
          <p:cNvCxnSpPr/>
          <p:nvPr userDrawn="1"/>
        </p:nvCxnSpPr>
        <p:spPr>
          <a:xfrm>
            <a:off x="7162796" y="4440999"/>
            <a:ext cx="0" cy="342000"/>
          </a:xfrm>
          <a:prstGeom prst="line">
            <a:avLst/>
          </a:prstGeom>
          <a:ln w="12700">
            <a:solidFill>
              <a:srgbClr val="EE740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txBox="1">
            <a:spLocks/>
          </p:cNvSpPr>
          <p:nvPr userDrawn="1"/>
        </p:nvSpPr>
        <p:spPr>
          <a:xfrm>
            <a:off x="340451" y="4440998"/>
            <a:ext cx="6480720" cy="342001"/>
          </a:xfrm>
          <a:prstGeom prst="rect">
            <a:avLst/>
          </a:prstGeom>
        </p:spPr>
        <p:txBody>
          <a:bodyPr vert="horz" lIns="0" tIns="0" rIns="0" bIns="0" rtlCol="0" anchor="ctr" anchorCtr="0">
            <a:normAutofit/>
          </a:bodyPr>
          <a:lstStyle>
            <a:lvl1pPr algn="l" defTabSz="914400" rtl="0" eaLnBrk="1" latinLnBrk="0" hangingPunct="1">
              <a:spcBef>
                <a:spcPct val="0"/>
              </a:spcBef>
              <a:buNone/>
              <a:defRPr sz="4200" kern="1200">
                <a:solidFill>
                  <a:srgbClr val="EE7401"/>
                </a:solidFill>
                <a:latin typeface="Myriad Pro Light" pitchFamily="34" charset="0"/>
                <a:ea typeface="+mj-ea"/>
                <a:cs typeface="+mj-cs"/>
              </a:defRPr>
            </a:lvl1pPr>
          </a:lstStyle>
          <a:p>
            <a:pPr algn="r"/>
            <a:r>
              <a:rPr lang="en-GB" sz="1600" dirty="0"/>
              <a:t>Cognition and Learning Advisory Support Service (CLASS)</a:t>
            </a:r>
          </a:p>
        </p:txBody>
      </p:sp>
    </p:spTree>
    <p:extLst>
      <p:ext uri="{BB962C8B-B14F-4D97-AF65-F5344CB8AC3E}">
        <p14:creationId xmlns:p14="http://schemas.microsoft.com/office/powerpoint/2010/main" val="4053434831"/>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62" r:id="rId3"/>
    <p:sldLayoutId id="2147483680" r:id="rId4"/>
    <p:sldLayoutId id="2147483679" r:id="rId5"/>
    <p:sldLayoutId id="2147483664" r:id="rId6"/>
    <p:sldLayoutId id="2147483673" r:id="rId7"/>
    <p:sldLayoutId id="2147483668" r:id="rId8"/>
    <p:sldLayoutId id="2147483672" r:id="rId9"/>
    <p:sldLayoutId id="2147483675" r:id="rId10"/>
    <p:sldLayoutId id="2147483671" r:id="rId11"/>
    <p:sldLayoutId id="2147483681" r:id="rId12"/>
    <p:sldLayoutId id="2147483682" r:id="rId13"/>
    <p:sldLayoutId id="2147483674" r:id="rId14"/>
    <p:sldLayoutId id="2147483665" r:id="rId15"/>
  </p:sldLayoutIdLst>
  <p:txStyles>
    <p:titleStyle>
      <a:lvl1pPr algn="l" defTabSz="914400" rtl="0" eaLnBrk="1" latinLnBrk="0" hangingPunct="1">
        <a:lnSpc>
          <a:spcPct val="80000"/>
        </a:lnSpc>
        <a:spcBef>
          <a:spcPct val="0"/>
        </a:spcBef>
        <a:buNone/>
        <a:defRPr sz="3500" kern="1200" baseline="0">
          <a:solidFill>
            <a:srgbClr val="EE7401"/>
          </a:solidFill>
          <a:latin typeface="Myriad Pro Light" pitchFamily="34" charset="0"/>
          <a:ea typeface="+mj-ea"/>
          <a:cs typeface="+mj-cs"/>
        </a:defRPr>
      </a:lvl1pPr>
    </p:titleStyle>
    <p:bodyStyle>
      <a:lvl1pPr marL="0" indent="0" algn="l" defTabSz="914400" rtl="0" eaLnBrk="1" latinLnBrk="0" hangingPunct="1">
        <a:spcBef>
          <a:spcPct val="20000"/>
        </a:spcBef>
        <a:buClr>
          <a:srgbClr val="EE7401"/>
        </a:buClr>
        <a:buFontTx/>
        <a:buNone/>
        <a:defRPr sz="2300" kern="1200">
          <a:solidFill>
            <a:schemeClr val="tx1"/>
          </a:solidFill>
          <a:latin typeface="Myriad Pro Light" pitchFamily="34" charset="0"/>
          <a:ea typeface="+mn-ea"/>
          <a:cs typeface="+mn-cs"/>
        </a:defRPr>
      </a:lvl1pPr>
      <a:lvl2pPr marL="452438"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2pPr>
      <a:lvl3pPr marL="804863"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3pPr>
      <a:lvl4pPr marL="1168400"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4pPr>
      <a:lvl5pPr marL="1520825"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5" userDrawn="1">
          <p15:clr>
            <a:srgbClr val="F26B43"/>
          </p15:clr>
        </p15:guide>
        <p15:guide id="2" pos="5375" userDrawn="1">
          <p15:clr>
            <a:srgbClr val="F26B43"/>
          </p15:clr>
        </p15:guide>
        <p15:guide id="3" orient="horz" pos="2573" userDrawn="1">
          <p15:clr>
            <a:srgbClr val="F26B43"/>
          </p15:clr>
        </p15:guide>
        <p15:guide id="4" orient="horz" pos="667" userDrawn="1">
          <p15:clr>
            <a:srgbClr val="F26B43"/>
          </p15:clr>
        </p15:guide>
        <p15:guide id="5" orient="horz" pos="7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6228184" y="0"/>
            <a:ext cx="2915816" cy="5143500"/>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userDrawn="1"/>
        </p:nvSpPr>
        <p:spPr>
          <a:xfrm>
            <a:off x="561759" y="309593"/>
            <a:ext cx="5414906" cy="4524315"/>
          </a:xfrm>
          <a:prstGeom prst="rect">
            <a:avLst/>
          </a:prstGeom>
          <a:noFill/>
        </p:spPr>
        <p:txBody>
          <a:bodyPr wrap="square" lIns="0" tIns="0" rIns="0" bIns="0" numCol="1" spcCol="360000" rtlCol="0" anchor="t" anchorCtr="0">
            <a:spAutoFit/>
          </a:bodyPr>
          <a:lstStyle/>
          <a:p>
            <a:r>
              <a:rPr lang="en-GB" sz="1900" dirty="0">
                <a:solidFill>
                  <a:srgbClr val="EE7401"/>
                </a:solidFill>
                <a:latin typeface="Myriad Pro Light" pitchFamily="34" charset="0"/>
              </a:rPr>
              <a:t>Swindon Borough Council PowerPoint template guide</a:t>
            </a:r>
          </a:p>
          <a:p>
            <a:pPr>
              <a:lnSpc>
                <a:spcPts val="1100"/>
              </a:lnSpc>
            </a:pPr>
            <a:endParaRPr lang="en-GB" sz="1000" dirty="0">
              <a:latin typeface="Myriad Pro Light" pitchFamily="34" charset="0"/>
            </a:endParaRPr>
          </a:p>
          <a:p>
            <a:pPr>
              <a:lnSpc>
                <a:spcPts val="1100"/>
              </a:lnSpc>
            </a:pPr>
            <a:r>
              <a:rPr lang="en-GB" sz="1000" b="1" dirty="0">
                <a:solidFill>
                  <a:srgbClr val="FF0000"/>
                </a:solidFill>
                <a:latin typeface="Myriad Pro Light" pitchFamily="34" charset="0"/>
              </a:rPr>
              <a:t>This first slide is a guide on how to use this template. Delete this before you use your presentation.</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A number of layouts have been created to help you, if you need a new slide these layouts can be found by clicking on the text ‘New Slide’</a:t>
            </a:r>
            <a:r>
              <a:rPr lang="en-GB" sz="1000" baseline="0" dirty="0">
                <a:latin typeface="Myriad Pro Light" pitchFamily="34" charset="0"/>
              </a:rPr>
              <a:t> </a:t>
            </a:r>
            <a:r>
              <a:rPr lang="en-GB" sz="1000" i="0" baseline="0" dirty="0">
                <a:latin typeface="Myriad Pro Light" pitchFamily="34" charset="0"/>
              </a:rPr>
              <a:t>(location shown on the right), then</a:t>
            </a:r>
            <a:r>
              <a:rPr lang="en-GB" sz="1000" dirty="0">
                <a:latin typeface="Myriad Pro Light" pitchFamily="34" charset="0"/>
              </a:rPr>
              <a:t> select the most appropriate option.</a:t>
            </a:r>
          </a:p>
          <a:p>
            <a:pPr>
              <a:lnSpc>
                <a:spcPts val="1100"/>
              </a:lnSpc>
            </a:pPr>
            <a:endParaRPr lang="en-GB" sz="1000" dirty="0">
              <a:latin typeface="Myriad Pro Light" pitchFamily="34" charset="0"/>
            </a:endParaRPr>
          </a:p>
          <a:p>
            <a:pPr>
              <a:lnSpc>
                <a:spcPts val="1100"/>
              </a:lnSpc>
            </a:pPr>
            <a:r>
              <a:rPr lang="en-GB" sz="1000" b="1" dirty="0">
                <a:latin typeface="Myriad Pro Light" pitchFamily="34" charset="0"/>
              </a:rPr>
              <a:t>If you add any extra text boxes only use the font Myriad Pro Light, which has been embedded in this template.</a:t>
            </a:r>
            <a:r>
              <a:rPr lang="en-GB" sz="1000" b="1" baseline="0" dirty="0">
                <a:latin typeface="Myriad Pro Light" pitchFamily="34" charset="0"/>
              </a:rPr>
              <a:t> U</a:t>
            </a:r>
            <a:r>
              <a:rPr lang="en-GB" sz="1000" b="1" dirty="0">
                <a:latin typeface="Myriad Pro Light" pitchFamily="34" charset="0"/>
              </a:rPr>
              <a:t>se 35pt font size for headings, and 23pt for</a:t>
            </a:r>
            <a:r>
              <a:rPr lang="en-GB" sz="1000" b="1" baseline="0" dirty="0">
                <a:latin typeface="Myriad Pro Light" pitchFamily="34" charset="0"/>
              </a:rPr>
              <a:t> body text</a:t>
            </a:r>
            <a:r>
              <a:rPr lang="en-GB" sz="1000" b="1" dirty="0">
                <a:latin typeface="Myriad Pro Light" pitchFamily="34" charset="0"/>
              </a:rPr>
              <a:t>.</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For every presentation include a title and an end slide – these </a:t>
            </a:r>
            <a:r>
              <a:rPr lang="en-GB" sz="1000" b="1" dirty="0">
                <a:latin typeface="Myriad Pro Light" pitchFamily="34" charset="0"/>
              </a:rPr>
              <a:t>must not</a:t>
            </a:r>
            <a:r>
              <a:rPr lang="en-GB" sz="1000" dirty="0">
                <a:latin typeface="Myriad Pro Light" pitchFamily="34" charset="0"/>
              </a:rPr>
              <a:t> be altered except for adding your own details on the title slide. To do this just click in each box once and type in your details (do not alter the font or text sizes). There’s also a box for adding a photo, just click on the icon in the middle of the box to choose the photo you want. </a:t>
            </a:r>
            <a:r>
              <a:rPr lang="en-GB" sz="1000" b="1" dirty="0">
                <a:latin typeface="Myriad Pro Light" pitchFamily="34" charset="0"/>
              </a:rPr>
              <a:t>If you must include a third party logo only do so in the bottom left corner of the</a:t>
            </a:r>
            <a:r>
              <a:rPr lang="en-GB" sz="1000" b="1" baseline="0" dirty="0">
                <a:latin typeface="Myriad Pro Light" pitchFamily="34" charset="0"/>
              </a:rPr>
              <a:t> title slide.</a:t>
            </a:r>
            <a:endParaRPr lang="en-GB" sz="1000" b="1" dirty="0">
              <a:latin typeface="Myriad Pro Light" pitchFamily="34" charset="0"/>
            </a:endParaRP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When adding text on the other slides there are also boxes set up for you to use, all you need to do is click once in the box and start adding your content – again, do not alter the font or text size. If you end up filling the text boxes the font size will automatically reduce to fit, however do not allow your content to reduce the font size too</a:t>
            </a:r>
            <a:r>
              <a:rPr lang="en-GB" sz="1000" baseline="0" dirty="0">
                <a:latin typeface="Myriad Pro Light" pitchFamily="34" charset="0"/>
              </a:rPr>
              <a:t> much</a:t>
            </a:r>
            <a:r>
              <a:rPr lang="en-GB" sz="1000" dirty="0">
                <a:latin typeface="Myriad Pro Light" pitchFamily="34" charset="0"/>
              </a:rPr>
              <a:t> as this will then be difficult to read in meetings – use an additional slide instead.</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On any of the slides guides are present, you </a:t>
            </a:r>
            <a:r>
              <a:rPr lang="en-GB" sz="1000" b="1" dirty="0">
                <a:latin typeface="Myriad Pro Light" pitchFamily="34" charset="0"/>
              </a:rPr>
              <a:t>must</a:t>
            </a:r>
            <a:r>
              <a:rPr lang="en-GB" sz="1000" dirty="0">
                <a:latin typeface="Myriad Pro Light" pitchFamily="34" charset="0"/>
              </a:rPr>
              <a:t> keep your content within the area shown.</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Each content slide has a text area next to the SBC logo for your service area, to change this click on the ‘View’ tab at the top of the PowerPoint window, and then click on ‘Slide Master’. (shown on the right) Then click on the slide with the number 2 next to it (shown on the right), there you can add your service area. This will change the text on all of your content slides at once. To exit click on ‘Close Master View’ on the top tool bar.</a:t>
            </a:r>
          </a:p>
          <a:p>
            <a:pPr>
              <a:lnSpc>
                <a:spcPts val="1100"/>
              </a:lnSpc>
            </a:pPr>
            <a:endParaRPr lang="en-GB" sz="1000" dirty="0">
              <a:latin typeface="Myriad Pro Light" pitchFamily="34" charset="0"/>
            </a:endParaRPr>
          </a:p>
          <a:p>
            <a:pPr>
              <a:lnSpc>
                <a:spcPts val="1100"/>
              </a:lnSpc>
            </a:pPr>
            <a:r>
              <a:rPr lang="en-GB" sz="1000" b="1" dirty="0">
                <a:solidFill>
                  <a:srgbClr val="EE7401"/>
                </a:solidFill>
                <a:latin typeface="Myriad Pro Light" pitchFamily="34" charset="0"/>
              </a:rPr>
              <a:t>Contact design@Swindon.gov.uk if you need any further assistance.</a:t>
            </a:r>
          </a:p>
        </p:txBody>
      </p:sp>
      <p:sp>
        <p:nvSpPr>
          <p:cNvPr id="6" name="TextBox 5"/>
          <p:cNvSpPr txBox="1"/>
          <p:nvPr userDrawn="1"/>
        </p:nvSpPr>
        <p:spPr>
          <a:xfrm>
            <a:off x="7020846" y="339502"/>
            <a:ext cx="1330492"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Click here for slide layouts</a:t>
            </a:r>
          </a:p>
        </p:txBody>
      </p:sp>
      <p:sp>
        <p:nvSpPr>
          <p:cNvPr id="9" name="TextBox 8"/>
          <p:cNvSpPr txBox="1"/>
          <p:nvPr userDrawn="1"/>
        </p:nvSpPr>
        <p:spPr>
          <a:xfrm>
            <a:off x="7003213" y="1799154"/>
            <a:ext cx="1365758"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Click here for slide masters</a:t>
            </a:r>
          </a:p>
        </p:txBody>
      </p:sp>
      <p:sp>
        <p:nvSpPr>
          <p:cNvPr id="10" name="TextBox 9"/>
          <p:cNvSpPr txBox="1"/>
          <p:nvPr userDrawn="1"/>
        </p:nvSpPr>
        <p:spPr>
          <a:xfrm>
            <a:off x="6604867" y="3258868"/>
            <a:ext cx="2162451"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Type</a:t>
            </a:r>
            <a:r>
              <a:rPr lang="en-GB" sz="1000" baseline="0" dirty="0">
                <a:solidFill>
                  <a:schemeClr val="bg1"/>
                </a:solidFill>
                <a:latin typeface="Myriad Pro Light" panose="020B0403030403020204" charset="0"/>
              </a:rPr>
              <a:t> your service area on this master slide</a:t>
            </a:r>
            <a:endParaRPr lang="en-GB" sz="1000" dirty="0">
              <a:solidFill>
                <a:schemeClr val="bg1"/>
              </a:solidFill>
              <a:latin typeface="Myriad Pro Light" panose="020B040303040302020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7997" y="553621"/>
            <a:ext cx="2076190" cy="1104762"/>
          </a:xfrm>
          <a:prstGeom prst="rect">
            <a:avLst/>
          </a:prstGeom>
          <a:effectLst>
            <a:outerShdw dist="76200" dir="2700000" algn="tl" rotWithShape="0">
              <a:prstClr val="black">
                <a:alpha val="25000"/>
              </a:prstClr>
            </a:outerShdw>
          </a:effectLst>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739" y="2018424"/>
            <a:ext cx="2068707" cy="1105200"/>
          </a:xfrm>
          <a:prstGeom prst="rect">
            <a:avLst/>
          </a:prstGeom>
          <a:effectLst>
            <a:outerShdw dist="76200" dir="2700000" algn="tl" rotWithShape="0">
              <a:prstClr val="black">
                <a:alpha val="25000"/>
              </a:prstClr>
            </a:outerShdw>
          </a:effectLst>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2759" y="3483858"/>
            <a:ext cx="2066667" cy="1104762"/>
          </a:xfrm>
          <a:prstGeom prst="rect">
            <a:avLst/>
          </a:prstGeom>
          <a:effectLst>
            <a:outerShdw dist="76200" dir="2700000" algn="tl" rotWithShape="0">
              <a:prstClr val="black">
                <a:alpha val="25000"/>
              </a:prstClr>
            </a:outerShdw>
          </a:effectLst>
        </p:spPr>
      </p:pic>
      <p:cxnSp>
        <p:nvCxnSpPr>
          <p:cNvPr id="14" name="Straight Connector 13"/>
          <p:cNvCxnSpPr/>
          <p:nvPr userDrawn="1"/>
        </p:nvCxnSpPr>
        <p:spPr>
          <a:xfrm flipV="1">
            <a:off x="7740352" y="493390"/>
            <a:ext cx="0" cy="710208"/>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7884368" y="196671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7380312" y="341275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24772"/>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lass@swindon.gov.uk"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hubforeducation.swindon.gov.uk/"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ltew@swindon.gov.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mailto:rachelwilliams2@swindon.gov.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swindondyslexia.co.uk/"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335857"/>
            <a:ext cx="7920000" cy="2451917"/>
          </a:xfrm>
        </p:spPr>
        <p:txBody>
          <a:bodyPr>
            <a:normAutofit/>
          </a:bodyPr>
          <a:lstStyle/>
          <a:p>
            <a:r>
              <a:rPr lang="en-GB" b="1" dirty="0"/>
              <a:t>Advisory Teachers for Cognition and Learning</a:t>
            </a:r>
            <a:br>
              <a:rPr lang="en-GB" b="1" dirty="0"/>
            </a:br>
            <a:r>
              <a:rPr lang="en-GB" b="1" dirty="0"/>
              <a:t/>
            </a:r>
            <a:br>
              <a:rPr lang="en-GB" b="1" dirty="0"/>
            </a:br>
            <a:endParaRPr lang="en-GB" dirty="0"/>
          </a:p>
        </p:txBody>
      </p:sp>
      <p:sp>
        <p:nvSpPr>
          <p:cNvPr id="4" name="Text Placeholder 3"/>
          <p:cNvSpPr>
            <a:spLocks noGrp="1"/>
          </p:cNvSpPr>
          <p:nvPr>
            <p:ph type="body" sz="quarter" idx="12"/>
          </p:nvPr>
        </p:nvSpPr>
        <p:spPr>
          <a:xfrm>
            <a:off x="612000" y="3147814"/>
            <a:ext cx="8064456" cy="1081120"/>
          </a:xfrm>
        </p:spPr>
        <p:txBody>
          <a:bodyPr>
            <a:normAutofit/>
          </a:bodyPr>
          <a:lstStyle/>
          <a:p>
            <a:r>
              <a:rPr lang="en-GB" b="1" dirty="0"/>
              <a:t>Lisa Tew and Rachel Williams</a:t>
            </a:r>
          </a:p>
          <a:p>
            <a:r>
              <a:rPr lang="en-GB" dirty="0"/>
              <a:t>CLASS advisory teachers </a:t>
            </a:r>
            <a:r>
              <a:rPr lang="en-GB" sz="2400" dirty="0">
                <a:cs typeface="Calibri" panose="020F0502020204030204" pitchFamily="34" charset="0"/>
                <a:hlinkClick r:id="rId2"/>
              </a:rPr>
              <a:t>class</a:t>
            </a:r>
            <a:r>
              <a:rPr lang="en-GB" sz="2400" dirty="0">
                <a:hlinkClick r:id="rId2"/>
              </a:rPr>
              <a:t>@swindon.gov.uk</a:t>
            </a:r>
            <a:r>
              <a:rPr lang="en-GB" sz="2400" dirty="0"/>
              <a:t> </a:t>
            </a:r>
            <a:endParaRPr lang="en-GB" sz="2400" dirty="0">
              <a:cs typeface="Calibri" panose="020F0502020204030204" pitchFamily="34" charset="0"/>
            </a:endParaRPr>
          </a:p>
          <a:p>
            <a:endParaRPr lang="en-GB" dirty="0"/>
          </a:p>
        </p:txBody>
      </p:sp>
    </p:spTree>
    <p:extLst>
      <p:ext uri="{BB962C8B-B14F-4D97-AF65-F5344CB8AC3E}">
        <p14:creationId xmlns:p14="http://schemas.microsoft.com/office/powerpoint/2010/main" val="2411870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1FAD2C3-F0A8-4757-B9D5-C85EB79CF3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465845"/>
            <a:ext cx="2336269" cy="2355726"/>
          </a:xfrm>
          <a:prstGeom prst="rect">
            <a:avLst/>
          </a:prstGeom>
        </p:spPr>
      </p:pic>
      <p:sp>
        <p:nvSpPr>
          <p:cNvPr id="2" name="Title 1"/>
          <p:cNvSpPr>
            <a:spLocks noGrp="1"/>
          </p:cNvSpPr>
          <p:nvPr>
            <p:ph type="title"/>
          </p:nvPr>
        </p:nvSpPr>
        <p:spPr/>
        <p:txBody>
          <a:bodyPr>
            <a:normAutofit fontScale="90000"/>
          </a:bodyPr>
          <a:lstStyle/>
          <a:p>
            <a:r>
              <a:rPr lang="en-GB" sz="3600" dirty="0"/>
              <a:t>Swindon Dyslexia Friendly Schools Quality Mark</a:t>
            </a:r>
            <a:endParaRPr lang="en-GB" dirty="0"/>
          </a:p>
        </p:txBody>
      </p:sp>
      <p:sp>
        <p:nvSpPr>
          <p:cNvPr id="3" name="Text Placeholder 2"/>
          <p:cNvSpPr>
            <a:spLocks noGrp="1"/>
          </p:cNvSpPr>
          <p:nvPr>
            <p:ph type="body" sz="quarter" idx="11"/>
          </p:nvPr>
        </p:nvSpPr>
        <p:spPr>
          <a:xfrm>
            <a:off x="612000" y="1203708"/>
            <a:ext cx="6552288" cy="2880000"/>
          </a:xfrm>
        </p:spPr>
        <p:txBody>
          <a:bodyPr>
            <a:noAutofit/>
          </a:bodyPr>
          <a:lstStyle/>
          <a:p>
            <a:pPr marL="342900" indent="-342900">
              <a:buFont typeface="Arial" panose="020B0604020202020204" pitchFamily="34" charset="0"/>
              <a:buChar char="•"/>
            </a:pPr>
            <a:r>
              <a:rPr lang="en-GB" sz="2400" dirty="0"/>
              <a:t>Updated standards and new format for 2023!</a:t>
            </a:r>
          </a:p>
          <a:p>
            <a:pPr marL="342900" indent="-342900">
              <a:buFont typeface="Arial" panose="020B0604020202020204" pitchFamily="34" charset="0"/>
              <a:buChar char="•"/>
            </a:pPr>
            <a:r>
              <a:rPr lang="en-GB" sz="2400" dirty="0"/>
              <a:t>Includes: </a:t>
            </a:r>
          </a:p>
          <a:p>
            <a:pPr marL="795338" lvl="1" indent="-342900">
              <a:buFont typeface="Courier New" panose="02070309020205020404" pitchFamily="49" charset="0"/>
              <a:buChar char="o"/>
            </a:pPr>
            <a:r>
              <a:rPr lang="en-GB" sz="2300" dirty="0"/>
              <a:t>Initial training session</a:t>
            </a:r>
          </a:p>
          <a:p>
            <a:pPr marL="795338" lvl="1" indent="-342900">
              <a:buFont typeface="Courier New" panose="02070309020205020404" pitchFamily="49" charset="0"/>
              <a:buChar char="o"/>
            </a:pPr>
            <a:r>
              <a:rPr lang="en-GB" sz="2300" dirty="0"/>
              <a:t>Focused mentoring sessions</a:t>
            </a:r>
          </a:p>
          <a:p>
            <a:pPr marL="795338" lvl="1" indent="-342900">
              <a:buFont typeface="Courier New" panose="02070309020205020404" pitchFamily="49" charset="0"/>
              <a:buChar char="o"/>
            </a:pPr>
            <a:r>
              <a:rPr lang="en-GB" sz="2300" dirty="0"/>
              <a:t>Access to new DFS SharePoint</a:t>
            </a:r>
          </a:p>
          <a:p>
            <a:pPr marL="795338" lvl="1" indent="-342900">
              <a:buFont typeface="Courier New" panose="02070309020205020404" pitchFamily="49" charset="0"/>
              <a:buChar char="o"/>
            </a:pPr>
            <a:r>
              <a:rPr lang="en-GB" sz="2300" dirty="0"/>
              <a:t>1:1 support meetings</a:t>
            </a:r>
          </a:p>
          <a:p>
            <a:pPr marL="795338" lvl="1" indent="-342900">
              <a:buFont typeface="Courier New" panose="02070309020205020404" pitchFamily="49" charset="0"/>
              <a:buChar char="o"/>
            </a:pPr>
            <a:r>
              <a:rPr lang="en-GB" sz="2300" dirty="0"/>
              <a:t>Verification visit and report</a:t>
            </a:r>
          </a:p>
          <a:p>
            <a:pPr marL="342900" indent="-342900">
              <a:buFont typeface="Arial" panose="020B0604020202020204" pitchFamily="34" charset="0"/>
              <a:buChar char="•"/>
            </a:pPr>
            <a:endParaRPr lang="en-GB" sz="2400" dirty="0"/>
          </a:p>
          <a:p>
            <a:pPr marL="285750" indent="-285750">
              <a:buFont typeface="Arial" panose="020B0604020202020204" pitchFamily="34" charset="0"/>
              <a:buChar char="•"/>
            </a:pPr>
            <a:endParaRPr lang="en-GB" sz="1500" i="1" dirty="0"/>
          </a:p>
        </p:txBody>
      </p:sp>
    </p:spTree>
    <p:extLst>
      <p:ext uri="{BB962C8B-B14F-4D97-AF65-F5344CB8AC3E}">
        <p14:creationId xmlns:p14="http://schemas.microsoft.com/office/powerpoint/2010/main" val="4020950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1FAD2C3-F0A8-4757-B9D5-C85EB79CF3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465845"/>
            <a:ext cx="2336269" cy="2355726"/>
          </a:xfrm>
          <a:prstGeom prst="rect">
            <a:avLst/>
          </a:prstGeom>
        </p:spPr>
      </p:pic>
      <p:sp>
        <p:nvSpPr>
          <p:cNvPr id="2" name="Title 1"/>
          <p:cNvSpPr>
            <a:spLocks noGrp="1"/>
          </p:cNvSpPr>
          <p:nvPr>
            <p:ph type="title"/>
          </p:nvPr>
        </p:nvSpPr>
        <p:spPr/>
        <p:txBody>
          <a:bodyPr>
            <a:normAutofit/>
          </a:bodyPr>
          <a:lstStyle/>
          <a:p>
            <a:r>
              <a:rPr lang="en-GB" sz="3600" dirty="0"/>
              <a:t>Dyslexia Friendly Approaches Training</a:t>
            </a:r>
            <a:endParaRPr lang="en-GB" dirty="0"/>
          </a:p>
        </p:txBody>
      </p:sp>
      <p:sp>
        <p:nvSpPr>
          <p:cNvPr id="3" name="Text Placeholder 2"/>
          <p:cNvSpPr>
            <a:spLocks noGrp="1"/>
          </p:cNvSpPr>
          <p:nvPr>
            <p:ph type="body" sz="quarter" idx="11"/>
          </p:nvPr>
        </p:nvSpPr>
        <p:spPr>
          <a:xfrm>
            <a:off x="467396" y="987574"/>
            <a:ext cx="6552288" cy="3602223"/>
          </a:xfrm>
        </p:spPr>
        <p:txBody>
          <a:bodyPr>
            <a:noAutofit/>
          </a:bodyPr>
          <a:lstStyle/>
          <a:p>
            <a:pPr lvl="1" indent="0">
              <a:buNone/>
            </a:pPr>
            <a:endParaRPr lang="en-GB" sz="2300" dirty="0"/>
          </a:p>
          <a:p>
            <a:pPr marL="342900" indent="-342900">
              <a:buFont typeface="Arial" panose="020B0604020202020204" pitchFamily="34" charset="0"/>
              <a:buChar char="•"/>
            </a:pPr>
            <a:r>
              <a:rPr lang="en-GB" dirty="0"/>
              <a:t>Face to face offer focusing on:</a:t>
            </a:r>
          </a:p>
          <a:p>
            <a:pPr marL="795338" lvl="1" indent="-342900"/>
            <a:r>
              <a:rPr lang="en-GB" sz="2300" dirty="0"/>
              <a:t>Dyslexia Awareness</a:t>
            </a:r>
          </a:p>
          <a:p>
            <a:pPr marL="795338" lvl="1" indent="-342900"/>
            <a:r>
              <a:rPr lang="en-GB" sz="2300" dirty="0"/>
              <a:t>Supporting Reading </a:t>
            </a:r>
          </a:p>
          <a:p>
            <a:pPr marL="795338" lvl="1" indent="-342900"/>
            <a:r>
              <a:rPr lang="en-GB" sz="2300" dirty="0"/>
              <a:t>Co-occurring Difficulties </a:t>
            </a:r>
          </a:p>
          <a:p>
            <a:pPr marL="795338" lvl="1" indent="-342900"/>
            <a:r>
              <a:rPr lang="en-GB" sz="2300" dirty="0"/>
              <a:t>Supporting Spelling and Writing </a:t>
            </a:r>
          </a:p>
          <a:p>
            <a:pPr marL="795338" lvl="1" indent="-342900"/>
            <a:r>
              <a:rPr lang="en-GB" sz="2300" dirty="0"/>
              <a:t>Dyslexia Friendly Package (all 4 days</a:t>
            </a:r>
            <a:r>
              <a:rPr lang="en-GB" sz="2300" b="1" dirty="0"/>
              <a:t>)</a:t>
            </a:r>
            <a:endParaRPr lang="en-GB" sz="2300" dirty="0"/>
          </a:p>
          <a:p>
            <a:pPr marL="795338" lvl="1" indent="-342900"/>
            <a:endParaRPr lang="en-GB" sz="2300" dirty="0"/>
          </a:p>
          <a:p>
            <a:pPr marL="285750" indent="-285750">
              <a:buFont typeface="Arial" panose="020B0604020202020204" pitchFamily="34" charset="0"/>
              <a:buChar char="•"/>
            </a:pPr>
            <a:endParaRPr lang="en-GB" sz="1500" i="1" dirty="0"/>
          </a:p>
        </p:txBody>
      </p:sp>
    </p:spTree>
    <p:extLst>
      <p:ext uri="{BB962C8B-B14F-4D97-AF65-F5344CB8AC3E}">
        <p14:creationId xmlns:p14="http://schemas.microsoft.com/office/powerpoint/2010/main" val="4088189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a:t>
            </a:r>
          </a:p>
        </p:txBody>
      </p:sp>
      <p:sp>
        <p:nvSpPr>
          <p:cNvPr id="3" name="Text Placeholder 2"/>
          <p:cNvSpPr>
            <a:spLocks noGrp="1"/>
          </p:cNvSpPr>
          <p:nvPr>
            <p:ph type="body" sz="quarter" idx="11"/>
          </p:nvPr>
        </p:nvSpPr>
        <p:spPr>
          <a:xfrm>
            <a:off x="612000" y="1131645"/>
            <a:ext cx="8532000" cy="3168242"/>
          </a:xfrm>
        </p:spPr>
        <p:txBody>
          <a:bodyPr>
            <a:noAutofit/>
          </a:bodyPr>
          <a:lstStyle/>
          <a:p>
            <a:r>
              <a:rPr lang="en-GB" dirty="0"/>
              <a:t>Our training can be viewed and booked at </a:t>
            </a:r>
            <a:r>
              <a:rPr lang="en-GB" dirty="0">
                <a:hlinkClick r:id="rId3"/>
              </a:rPr>
              <a:t>https://hubforeducation.swindon.gov.uk/</a:t>
            </a:r>
            <a:endParaRPr lang="en-GB" dirty="0"/>
          </a:p>
          <a:p>
            <a:endParaRPr lang="en-GB" sz="1800" dirty="0"/>
          </a:p>
          <a:p>
            <a:r>
              <a:rPr lang="en-GB" b="1" dirty="0"/>
              <a:t>New for 2023!!</a:t>
            </a:r>
          </a:p>
          <a:p>
            <a:pPr marL="285750" indent="-285750">
              <a:buFont typeface="Arial" panose="020B0604020202020204" pitchFamily="34" charset="0"/>
              <a:buChar char="•"/>
            </a:pPr>
            <a:r>
              <a:rPr lang="en-GB" dirty="0"/>
              <a:t>A series of short online courses for teachers and TAs focusing on strategies for supporting cognition and learning needs.</a:t>
            </a:r>
          </a:p>
          <a:p>
            <a:pPr marL="285750" indent="-285750">
              <a:buFont typeface="Arial" panose="020B0604020202020204" pitchFamily="34" charset="0"/>
              <a:buChar char="•"/>
            </a:pPr>
            <a:r>
              <a:rPr lang="en-GB" dirty="0"/>
              <a:t>A 3-hour face-to-face collaborative workshop with EPS exploring </a:t>
            </a:r>
            <a:r>
              <a:rPr lang="en-GB"/>
              <a:t>literacy difficulties- May 15</a:t>
            </a:r>
            <a:r>
              <a:rPr lang="en-GB" baseline="30000"/>
              <a:t>th</a:t>
            </a:r>
            <a:r>
              <a:rPr lang="en-GB"/>
              <a:t> 2023</a:t>
            </a:r>
            <a:endParaRPr lang="en-GB" dirty="0"/>
          </a:p>
          <a:p>
            <a:endParaRPr lang="en-GB" sz="1500" i="1" dirty="0"/>
          </a:p>
        </p:txBody>
      </p:sp>
    </p:spTree>
    <p:extLst>
      <p:ext uri="{BB962C8B-B14F-4D97-AF65-F5344CB8AC3E}">
        <p14:creationId xmlns:p14="http://schemas.microsoft.com/office/powerpoint/2010/main" val="1303591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747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335857"/>
            <a:ext cx="7920000" cy="867851"/>
          </a:xfrm>
        </p:spPr>
        <p:txBody>
          <a:bodyPr>
            <a:normAutofit/>
          </a:bodyPr>
          <a:lstStyle/>
          <a:p>
            <a:r>
              <a:rPr lang="en-GB" dirty="0">
                <a:solidFill>
                  <a:schemeClr val="accent6"/>
                </a:solidFill>
              </a:rPr>
              <a:t>Who we are and how to contact us</a:t>
            </a:r>
          </a:p>
        </p:txBody>
      </p:sp>
      <p:sp>
        <p:nvSpPr>
          <p:cNvPr id="3" name="Text Placeholder 2"/>
          <p:cNvSpPr>
            <a:spLocks noGrp="1"/>
          </p:cNvSpPr>
          <p:nvPr>
            <p:ph type="body" sz="quarter" idx="11"/>
          </p:nvPr>
        </p:nvSpPr>
        <p:spPr/>
        <p:txBody>
          <a:bodyPr>
            <a:normAutofit/>
          </a:bodyPr>
          <a:lstStyle/>
          <a:p>
            <a:endParaRPr lang="en-GB" dirty="0">
              <a:cs typeface="Calibri" panose="020F0502020204030204" pitchFamily="34" charset="0"/>
            </a:endParaRPr>
          </a:p>
          <a:p>
            <a:r>
              <a:rPr lang="en-GB" dirty="0">
                <a:cs typeface="Calibri" panose="020F0502020204030204" pitchFamily="34" charset="0"/>
              </a:rPr>
              <a:t>Advisory Teachers:</a:t>
            </a:r>
          </a:p>
          <a:p>
            <a:pPr marL="342900" indent="-342900">
              <a:buFont typeface="Arial" panose="020B0604020202020204" pitchFamily="34" charset="0"/>
              <a:buChar char="•"/>
            </a:pPr>
            <a:r>
              <a:rPr lang="en-GB" dirty="0">
                <a:cs typeface="Calibri" panose="020F0502020204030204" pitchFamily="34" charset="0"/>
              </a:rPr>
              <a:t>Lisa Tew (Tuesday-Thursday) </a:t>
            </a:r>
            <a:r>
              <a:rPr lang="en-GB" dirty="0">
                <a:hlinkClick r:id="rId3"/>
              </a:rPr>
              <a:t>ltew@swindon.gov.uk</a:t>
            </a:r>
            <a:r>
              <a:rPr lang="en-GB" dirty="0"/>
              <a:t> </a:t>
            </a:r>
          </a:p>
          <a:p>
            <a:pPr marL="342900" indent="-342900">
              <a:buFont typeface="Arial" panose="020B0604020202020204" pitchFamily="34" charset="0"/>
              <a:buChar char="•"/>
            </a:pPr>
            <a:r>
              <a:rPr lang="en-GB" dirty="0">
                <a:cs typeface="Calibri" panose="020F0502020204030204" pitchFamily="34" charset="0"/>
              </a:rPr>
              <a:t>Rachel Williams (Monday and Tuesday)</a:t>
            </a:r>
            <a:r>
              <a:rPr lang="en-GB" dirty="0">
                <a:hlinkClick r:id="rId4"/>
              </a:rPr>
              <a:t> rachelwilliams2@swindon.gov.uk</a:t>
            </a:r>
            <a:r>
              <a:rPr lang="en-GB" dirty="0"/>
              <a:t> </a:t>
            </a:r>
            <a:endParaRPr lang="en-GB" dirty="0">
              <a:cs typeface="Calibri" panose="020F0502020204030204" pitchFamily="34" charset="0"/>
            </a:endParaRPr>
          </a:p>
        </p:txBody>
      </p:sp>
    </p:spTree>
    <p:extLst>
      <p:ext uri="{BB962C8B-B14F-4D97-AF65-F5344CB8AC3E}">
        <p14:creationId xmlns:p14="http://schemas.microsoft.com/office/powerpoint/2010/main" val="222541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do we support?</a:t>
            </a:r>
          </a:p>
        </p:txBody>
      </p:sp>
      <p:sp>
        <p:nvSpPr>
          <p:cNvPr id="3" name="Text Placeholder 2"/>
          <p:cNvSpPr>
            <a:spLocks noGrp="1"/>
          </p:cNvSpPr>
          <p:nvPr>
            <p:ph type="body" sz="quarter" idx="11"/>
          </p:nvPr>
        </p:nvSpPr>
        <p:spPr/>
        <p:txBody>
          <a:bodyPr>
            <a:normAutofit fontScale="62500" lnSpcReduction="20000"/>
          </a:bodyPr>
          <a:lstStyle/>
          <a:p>
            <a:r>
              <a:rPr lang="en-GB" sz="3700" dirty="0"/>
              <a:t>Advisory teachers for cognition and learning advise schools on how to support children and young people with cognition and learning difficulties. This includes literacy, numeracy and memory difficulties.</a:t>
            </a:r>
          </a:p>
          <a:p>
            <a:endParaRPr lang="en-GB" sz="3700" dirty="0"/>
          </a:p>
          <a:p>
            <a:r>
              <a:rPr lang="en-GB" sz="3700" dirty="0"/>
              <a:t>We support schools by offering evidence-based advice and training in order to develop quality first teaching and promote early intervention.</a:t>
            </a:r>
          </a:p>
          <a:p>
            <a:endParaRPr lang="en-GB" dirty="0"/>
          </a:p>
          <a:p>
            <a:r>
              <a:rPr lang="en-GB" dirty="0"/>
              <a:t/>
            </a:r>
            <a:br>
              <a:rPr lang="en-GB" dirty="0"/>
            </a:br>
            <a:r>
              <a:rPr lang="en-GB" dirty="0"/>
              <a:t>, </a:t>
            </a:r>
          </a:p>
          <a:p>
            <a:endParaRPr lang="en-GB" dirty="0"/>
          </a:p>
          <a:p>
            <a:endParaRPr lang="en-GB" dirty="0"/>
          </a:p>
          <a:p>
            <a:endParaRPr lang="en-GB" dirty="0"/>
          </a:p>
        </p:txBody>
      </p:sp>
    </p:spTree>
    <p:extLst>
      <p:ext uri="{BB962C8B-B14F-4D97-AF65-F5344CB8AC3E}">
        <p14:creationId xmlns:p14="http://schemas.microsoft.com/office/powerpoint/2010/main" val="301405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How to make a request for involvement</a:t>
            </a:r>
          </a:p>
        </p:txBody>
      </p:sp>
      <p:sp>
        <p:nvSpPr>
          <p:cNvPr id="3" name="Text Placeholder 2"/>
          <p:cNvSpPr>
            <a:spLocks noGrp="1"/>
          </p:cNvSpPr>
          <p:nvPr>
            <p:ph type="body" sz="quarter" idx="11"/>
          </p:nvPr>
        </p:nvSpPr>
        <p:spPr/>
        <p:txBody>
          <a:bodyPr>
            <a:normAutofit lnSpcReduction="10000"/>
          </a:bodyPr>
          <a:lstStyle/>
          <a:p>
            <a:endParaRPr lang="en-GB" dirty="0"/>
          </a:p>
          <a:p>
            <a:r>
              <a:rPr lang="en-GB" dirty="0"/>
              <a:t>Virtual Consultations: Schools may request a virtual consultation by email (class@swindon.gov.uk) to discuss individual or multiple pupils. </a:t>
            </a:r>
            <a:br>
              <a:rPr lang="en-GB" dirty="0"/>
            </a:br>
            <a:endParaRPr lang="en-GB" dirty="0"/>
          </a:p>
          <a:p>
            <a:r>
              <a:rPr lang="en-GB" dirty="0"/>
              <a:t>School Visits: Schools may request a visit for individual pupils via our secure online portal at </a:t>
            </a:r>
            <a:r>
              <a:rPr lang="en-GB" dirty="0">
                <a:hlinkClick r:id="rId3"/>
              </a:rPr>
              <a:t>www.swindondyslexia.co.uk</a:t>
            </a:r>
            <a:r>
              <a:rPr lang="en-GB" dirty="0"/>
              <a:t> until July 2023.</a:t>
            </a:r>
            <a:br>
              <a:rPr lang="en-GB" dirty="0"/>
            </a:br>
            <a:endParaRPr lang="en-GB" dirty="0"/>
          </a:p>
          <a:p>
            <a:endParaRPr lang="en-GB" dirty="0"/>
          </a:p>
          <a:p>
            <a:endParaRPr lang="en-GB" dirty="0"/>
          </a:p>
        </p:txBody>
      </p:sp>
    </p:spTree>
    <p:extLst>
      <p:ext uri="{BB962C8B-B14F-4D97-AF65-F5344CB8AC3E}">
        <p14:creationId xmlns:p14="http://schemas.microsoft.com/office/powerpoint/2010/main" val="1312889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How to make a request for involvement</a:t>
            </a:r>
          </a:p>
        </p:txBody>
      </p:sp>
      <p:sp>
        <p:nvSpPr>
          <p:cNvPr id="3" name="Text Placeholder 2"/>
          <p:cNvSpPr>
            <a:spLocks noGrp="1"/>
          </p:cNvSpPr>
          <p:nvPr>
            <p:ph type="body" sz="quarter" idx="11"/>
          </p:nvPr>
        </p:nvSpPr>
        <p:spPr/>
        <p:txBody>
          <a:bodyPr>
            <a:normAutofit fontScale="92500" lnSpcReduction="20000"/>
          </a:bodyPr>
          <a:lstStyle/>
          <a:p>
            <a:r>
              <a:rPr lang="en-GB" sz="2600" dirty="0"/>
              <a:t>From September 2023, we will no longer be offering any services free of charge.</a:t>
            </a:r>
          </a:p>
          <a:p>
            <a:endParaRPr lang="en-GB" sz="2600" dirty="0"/>
          </a:p>
          <a:p>
            <a:r>
              <a:rPr lang="en-GB" sz="2600" dirty="0"/>
              <a:t>Our NEW LOOK traded offer is now available on the Hub for Education.</a:t>
            </a:r>
          </a:p>
          <a:p>
            <a:endParaRPr lang="en-GB" dirty="0"/>
          </a:p>
          <a:p>
            <a:endParaRPr lang="en-GB" dirty="0"/>
          </a:p>
          <a:p>
            <a:r>
              <a:rPr lang="en-GB" dirty="0"/>
              <a:t/>
            </a:r>
            <a:br>
              <a:rPr lang="en-GB" dirty="0"/>
            </a:br>
            <a:endParaRPr lang="en-GB" dirty="0"/>
          </a:p>
          <a:p>
            <a:endParaRPr lang="en-GB" dirty="0"/>
          </a:p>
          <a:p>
            <a:endParaRPr lang="en-GB" dirty="0"/>
          </a:p>
        </p:txBody>
      </p:sp>
    </p:spTree>
    <p:extLst>
      <p:ext uri="{BB962C8B-B14F-4D97-AF65-F5344CB8AC3E}">
        <p14:creationId xmlns:p14="http://schemas.microsoft.com/office/powerpoint/2010/main" val="200026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we support schools</a:t>
            </a:r>
          </a:p>
        </p:txBody>
      </p:sp>
      <p:sp>
        <p:nvSpPr>
          <p:cNvPr id="3" name="Text Placeholder 2"/>
          <p:cNvSpPr>
            <a:spLocks noGrp="1"/>
          </p:cNvSpPr>
          <p:nvPr>
            <p:ph type="body" sz="quarter" idx="11"/>
          </p:nvPr>
        </p:nvSpPr>
        <p:spPr/>
        <p:txBody>
          <a:bodyPr>
            <a:noAutofit/>
          </a:bodyPr>
          <a:lstStyle/>
          <a:p>
            <a:pPr marL="342900" indent="-342900">
              <a:buFont typeface="Arial" panose="020B0604020202020204" pitchFamily="34" charset="0"/>
              <a:buChar char="•"/>
            </a:pPr>
            <a:r>
              <a:rPr lang="en-GB" sz="2400" dirty="0"/>
              <a:t>Virtual consultation without notes (1hr)</a:t>
            </a:r>
          </a:p>
          <a:p>
            <a:pPr marL="342900" indent="-342900">
              <a:buFont typeface="Arial" panose="020B0604020202020204" pitchFamily="34" charset="0"/>
              <a:buChar char="•"/>
            </a:pPr>
            <a:r>
              <a:rPr lang="en-GB" sz="2400" dirty="0"/>
              <a:t>Virtual consultation with notes (2hr)</a:t>
            </a:r>
          </a:p>
          <a:p>
            <a:pPr marL="342900" indent="-342900">
              <a:buFont typeface="Arial" panose="020B0604020202020204" pitchFamily="34" charset="0"/>
              <a:buChar char="•"/>
            </a:pPr>
            <a:r>
              <a:rPr lang="en-GB" sz="2400" dirty="0"/>
              <a:t>Visit (3 hours total - including brief report)</a:t>
            </a:r>
          </a:p>
          <a:p>
            <a:pPr marL="342900" indent="-342900">
              <a:buFont typeface="Arial" panose="020B0604020202020204" pitchFamily="34" charset="0"/>
              <a:buChar char="•"/>
            </a:pPr>
            <a:r>
              <a:rPr lang="en-GB" sz="2400" dirty="0"/>
              <a:t>Extended visit (6 hours total - including report)</a:t>
            </a:r>
          </a:p>
          <a:p>
            <a:pPr marL="342900" indent="-342900">
              <a:buFont typeface="Arial" panose="020B0604020202020204" pitchFamily="34" charset="0"/>
              <a:buChar char="•"/>
            </a:pPr>
            <a:endParaRPr lang="en-GB" sz="2400" dirty="0"/>
          </a:p>
          <a:p>
            <a:r>
              <a:rPr lang="en-GB" sz="2400" dirty="0"/>
              <a:t>Day rate (6 hours): £462</a:t>
            </a:r>
          </a:p>
          <a:p>
            <a:r>
              <a:rPr lang="en-GB" sz="2400" dirty="0"/>
              <a:t/>
            </a:r>
            <a:br>
              <a:rPr lang="en-GB" sz="2400" dirty="0"/>
            </a:br>
            <a:endParaRPr lang="en-GB" sz="2400" dirty="0"/>
          </a:p>
        </p:txBody>
      </p:sp>
    </p:spTree>
    <p:extLst>
      <p:ext uri="{BB962C8B-B14F-4D97-AF65-F5344CB8AC3E}">
        <p14:creationId xmlns:p14="http://schemas.microsoft.com/office/powerpoint/2010/main" val="3958219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we support schools</a:t>
            </a:r>
          </a:p>
        </p:txBody>
      </p:sp>
      <p:sp>
        <p:nvSpPr>
          <p:cNvPr id="3" name="Text Placeholder 2"/>
          <p:cNvSpPr>
            <a:spLocks noGrp="1"/>
          </p:cNvSpPr>
          <p:nvPr>
            <p:ph type="body" sz="quarter" idx="11"/>
          </p:nvPr>
        </p:nvSpPr>
        <p:spPr/>
        <p:txBody>
          <a:bodyPr>
            <a:noAutofit/>
          </a:bodyPr>
          <a:lstStyle/>
          <a:p>
            <a:r>
              <a:rPr lang="en-GB" b="1" dirty="0"/>
              <a:t>Virtual consultations</a:t>
            </a:r>
          </a:p>
          <a:p>
            <a:pPr marL="342900" indent="-342900">
              <a:buFont typeface="Arial" panose="020B0604020202020204" pitchFamily="34" charset="0"/>
              <a:buChar char="•"/>
            </a:pPr>
            <a:r>
              <a:rPr lang="en-GB" sz="2400" dirty="0"/>
              <a:t>No eligibility criteria</a:t>
            </a:r>
          </a:p>
          <a:p>
            <a:pPr marL="342900" indent="-342900">
              <a:buFont typeface="Arial" panose="020B0604020202020204" pitchFamily="34" charset="0"/>
              <a:buChar char="•"/>
            </a:pPr>
            <a:r>
              <a:rPr lang="en-GB" sz="2400" dirty="0"/>
              <a:t>Online discussion about a CYP learning needs</a:t>
            </a:r>
          </a:p>
          <a:p>
            <a:pPr marL="342900" indent="-342900">
              <a:buFont typeface="Arial" panose="020B0604020202020204" pitchFamily="34" charset="0"/>
              <a:buChar char="•"/>
            </a:pPr>
            <a:r>
              <a:rPr lang="en-GB" sz="2400" dirty="0"/>
              <a:t>Actions agreed with professional guidance</a:t>
            </a:r>
          </a:p>
          <a:p>
            <a:r>
              <a:rPr lang="en-GB" sz="2400" dirty="0"/>
              <a:t/>
            </a:r>
            <a:br>
              <a:rPr lang="en-GB" sz="2400" dirty="0"/>
            </a:br>
            <a:endParaRPr lang="en-GB" sz="2400" dirty="0"/>
          </a:p>
        </p:txBody>
      </p:sp>
    </p:spTree>
    <p:extLst>
      <p:ext uri="{BB962C8B-B14F-4D97-AF65-F5344CB8AC3E}">
        <p14:creationId xmlns:p14="http://schemas.microsoft.com/office/powerpoint/2010/main" val="3551035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we support schools</a:t>
            </a:r>
          </a:p>
        </p:txBody>
      </p:sp>
      <p:sp>
        <p:nvSpPr>
          <p:cNvPr id="3" name="Text Placeholder 2"/>
          <p:cNvSpPr>
            <a:spLocks noGrp="1"/>
          </p:cNvSpPr>
          <p:nvPr>
            <p:ph type="body" sz="quarter" idx="11"/>
          </p:nvPr>
        </p:nvSpPr>
        <p:spPr>
          <a:xfrm>
            <a:off x="612000" y="1203708"/>
            <a:ext cx="7920000" cy="2882518"/>
          </a:xfrm>
        </p:spPr>
        <p:txBody>
          <a:bodyPr>
            <a:normAutofit/>
          </a:bodyPr>
          <a:lstStyle/>
          <a:p>
            <a:r>
              <a:rPr lang="en-GB" b="1" dirty="0"/>
              <a:t> Visit</a:t>
            </a:r>
          </a:p>
          <a:p>
            <a:pPr marL="342900" indent="-342900">
              <a:buFont typeface="Arial" panose="020B0604020202020204" pitchFamily="34" charset="0"/>
              <a:buChar char="•"/>
            </a:pPr>
            <a:r>
              <a:rPr lang="en-GB" dirty="0"/>
              <a:t>Classroom observation</a:t>
            </a:r>
          </a:p>
          <a:p>
            <a:pPr marL="342900" indent="-342900">
              <a:buFont typeface="Arial" panose="020B0604020202020204" pitchFamily="34" charset="0"/>
              <a:buChar char="•"/>
            </a:pPr>
            <a:r>
              <a:rPr lang="en-GB" dirty="0"/>
              <a:t>Brief chat with teacher and child</a:t>
            </a:r>
          </a:p>
          <a:p>
            <a:pPr marL="342900" indent="-342900">
              <a:buFont typeface="Arial" panose="020B0604020202020204" pitchFamily="34" charset="0"/>
              <a:buChar char="•"/>
            </a:pPr>
            <a:r>
              <a:rPr lang="en-GB" dirty="0"/>
              <a:t>Recommendations in report</a:t>
            </a:r>
          </a:p>
        </p:txBody>
      </p:sp>
    </p:spTree>
    <p:extLst>
      <p:ext uri="{BB962C8B-B14F-4D97-AF65-F5344CB8AC3E}">
        <p14:creationId xmlns:p14="http://schemas.microsoft.com/office/powerpoint/2010/main" val="2012680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we support schools</a:t>
            </a:r>
          </a:p>
        </p:txBody>
      </p:sp>
      <p:sp>
        <p:nvSpPr>
          <p:cNvPr id="3" name="Text Placeholder 2"/>
          <p:cNvSpPr>
            <a:spLocks noGrp="1"/>
          </p:cNvSpPr>
          <p:nvPr>
            <p:ph type="body" sz="quarter" idx="11"/>
          </p:nvPr>
        </p:nvSpPr>
        <p:spPr>
          <a:xfrm>
            <a:off x="612000" y="1203708"/>
            <a:ext cx="7920000" cy="2882518"/>
          </a:xfrm>
        </p:spPr>
        <p:txBody>
          <a:bodyPr>
            <a:normAutofit/>
          </a:bodyPr>
          <a:lstStyle/>
          <a:p>
            <a:r>
              <a:rPr lang="en-GB" b="1" dirty="0"/>
              <a:t> Extended Visit</a:t>
            </a:r>
          </a:p>
          <a:p>
            <a:pPr marL="342900" indent="-342900">
              <a:buFont typeface="Arial" panose="020B0604020202020204" pitchFamily="34" charset="0"/>
              <a:buChar char="•"/>
            </a:pPr>
            <a:r>
              <a:rPr lang="en-GB" dirty="0"/>
              <a:t>Classroom observation</a:t>
            </a:r>
          </a:p>
          <a:p>
            <a:pPr marL="342900" indent="-342900">
              <a:buFont typeface="Arial" panose="020B0604020202020204" pitchFamily="34" charset="0"/>
              <a:buChar char="•"/>
            </a:pPr>
            <a:r>
              <a:rPr lang="en-GB" dirty="0"/>
              <a:t>Meeting(s) with parent and school staff</a:t>
            </a:r>
          </a:p>
          <a:p>
            <a:pPr marL="342900" indent="-342900">
              <a:buFont typeface="Arial" panose="020B0604020202020204" pitchFamily="34" charset="0"/>
              <a:buChar char="•"/>
            </a:pPr>
            <a:r>
              <a:rPr lang="en-GB" dirty="0"/>
              <a:t>Formal/informal assessment with CYP </a:t>
            </a:r>
          </a:p>
          <a:p>
            <a:pPr marL="342900" indent="-342900">
              <a:buFont typeface="Arial" panose="020B0604020202020204" pitchFamily="34" charset="0"/>
              <a:buChar char="•"/>
            </a:pPr>
            <a:r>
              <a:rPr lang="en-GB" dirty="0"/>
              <a:t>Recommendations in report</a:t>
            </a:r>
          </a:p>
        </p:txBody>
      </p:sp>
    </p:spTree>
    <p:extLst>
      <p:ext uri="{BB962C8B-B14F-4D97-AF65-F5344CB8AC3E}">
        <p14:creationId xmlns:p14="http://schemas.microsoft.com/office/powerpoint/2010/main" val="3040625700"/>
      </p:ext>
    </p:extLst>
  </p:cSld>
  <p:clrMapOvr>
    <a:masterClrMapping/>
  </p:clrMapOvr>
</p:sld>
</file>

<file path=ppt/theme/theme1.xml><?xml version="1.0" encoding="utf-8"?>
<a:theme xmlns:a="http://schemas.openxmlformats.org/drawingml/2006/main" name="Title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BC PowerPoint Template v3" id="{23A8CF57-F7CE-487A-B9CE-DA4FF2A23AE8}" vid="{A9E5CFE8-F2E5-42D0-B6F5-2F550DC870C9}"/>
    </a:ext>
  </a:extLst>
</a:theme>
</file>

<file path=ppt/theme/theme2.xml><?xml version="1.0" encoding="utf-8"?>
<a:theme xmlns:a="http://schemas.openxmlformats.org/drawingml/2006/main" name="Content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BC PowerPoint Template v3" id="{23A8CF57-F7CE-487A-B9CE-DA4FF2A23AE8}" vid="{6A1123A3-2268-4120-AF38-547A1DA0C74A}"/>
    </a:ext>
  </a:extLst>
</a:theme>
</file>

<file path=ppt/theme/theme3.xml><?xml version="1.0" encoding="utf-8"?>
<a:theme xmlns:a="http://schemas.openxmlformats.org/drawingml/2006/main" name="Instru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C PowerPoint Template v3" id="{23A8CF57-F7CE-487A-B9CE-DA4FF2A23AE8}" vid="{4AB3A262-72D5-49D8-A2A3-11B02577CC8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D23D45C8CF1545845C310C3E36632C" ma:contentTypeVersion="3" ma:contentTypeDescription="Create a new document." ma:contentTypeScope="" ma:versionID="42a303403ed5db795c970a88adee6546">
  <xsd:schema xmlns:xsd="http://www.w3.org/2001/XMLSchema" xmlns:xs="http://www.w3.org/2001/XMLSchema" xmlns:p="http://schemas.microsoft.com/office/2006/metadata/properties" xmlns:ns1="http://schemas.microsoft.com/sharepoint/v3" xmlns:ns2="449fc591-7e48-4402-89c8-ca151681a79c" targetNamespace="http://schemas.microsoft.com/office/2006/metadata/properties" ma:root="true" ma:fieldsID="6101aac35e4a4aac26f6e4ee3f8122ac" ns1:_="" ns2:_="">
    <xsd:import namespace="http://schemas.microsoft.com/sharepoint/v3"/>
    <xsd:import namespace="449fc591-7e48-4402-89c8-ca151681a79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9fc591-7e48-4402-89c8-ca151681a7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3A806F8-2E53-495B-96D1-0AAC14748460}">
  <ds:schemaRefs>
    <ds:schemaRef ds:uri="http://schemas.microsoft.com/sharepoint/v3/contenttype/forms"/>
  </ds:schemaRefs>
</ds:datastoreItem>
</file>

<file path=customXml/itemProps2.xml><?xml version="1.0" encoding="utf-8"?>
<ds:datastoreItem xmlns:ds="http://schemas.openxmlformats.org/officeDocument/2006/customXml" ds:itemID="{EC6E165E-A608-46D9-9847-48E04B8670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9fc591-7e48-4402-89c8-ca151681a7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84A535-4B8A-4A7C-BB8D-636F0EE95B89}">
  <ds:schemaRefs>
    <ds:schemaRef ds:uri="http://purl.org/dc/terms/"/>
    <ds:schemaRef ds:uri="http://www.w3.org/XML/1998/namespace"/>
    <ds:schemaRef ds:uri="http://schemas.microsoft.com/sharepoint/v3"/>
    <ds:schemaRef ds:uri="http://schemas.microsoft.com/office/2006/documentManagement/types"/>
    <ds:schemaRef ds:uri="http://schemas.microsoft.com/office/infopath/2007/PartnerControls"/>
    <ds:schemaRef ds:uri="http://purl.org/dc/dcmitype/"/>
    <ds:schemaRef ds:uri="http://purl.org/dc/elements/1.1/"/>
    <ds:schemaRef ds:uri="449fc591-7e48-4402-89c8-ca151681a79c"/>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New SBC PowerPoint Template</Template>
  <TotalTime>2897</TotalTime>
  <Words>868</Words>
  <Application>Microsoft Office PowerPoint</Application>
  <PresentationFormat>On-screen Show (16:9)</PresentationFormat>
  <Paragraphs>117</Paragraphs>
  <Slides>13</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Courier New</vt:lpstr>
      <vt:lpstr>Calibri</vt:lpstr>
      <vt:lpstr>Myriad Pro Light</vt:lpstr>
      <vt:lpstr>Arial</vt:lpstr>
      <vt:lpstr>Title slide theme</vt:lpstr>
      <vt:lpstr>Content slide theme</vt:lpstr>
      <vt:lpstr>Instructions</vt:lpstr>
      <vt:lpstr>Advisory Teachers for Cognition and Learning  </vt:lpstr>
      <vt:lpstr>Who we are and how to contact us</vt:lpstr>
      <vt:lpstr>Who do we support?</vt:lpstr>
      <vt:lpstr>How to make a request for involvement</vt:lpstr>
      <vt:lpstr>How to make a request for involvement</vt:lpstr>
      <vt:lpstr>How we support schools</vt:lpstr>
      <vt:lpstr>How we support schools</vt:lpstr>
      <vt:lpstr>How we support schools</vt:lpstr>
      <vt:lpstr>How we support schools</vt:lpstr>
      <vt:lpstr>Swindon Dyslexia Friendly Schools Quality Mark</vt:lpstr>
      <vt:lpstr>Dyslexia Friendly Approaches Training</vt:lpstr>
      <vt:lpstr>Training</vt:lpstr>
      <vt:lpstr>PowerPoint Presentation</vt:lpstr>
    </vt:vector>
  </TitlesOfParts>
  <Company>Swindon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Myrie</dc:creator>
  <cp:lastModifiedBy>Alison Bruce</cp:lastModifiedBy>
  <cp:revision>96</cp:revision>
  <dcterms:created xsi:type="dcterms:W3CDTF">2021-10-27T13:28:24Z</dcterms:created>
  <dcterms:modified xsi:type="dcterms:W3CDTF">2023-11-21T09:55:20Z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0x010100DFD23D45C8CF1545845C310C3E36632C</vt:lpwstr>
  </property>
</Properties>
</file>