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413" r:id="rId5"/>
    <p:sldId id="414" r:id="rId6"/>
    <p:sldId id="412" r:id="rId7"/>
    <p:sldId id="432" r:id="rId8"/>
    <p:sldId id="419" r:id="rId9"/>
    <p:sldId id="43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 Stanley-Duke" initials="MS" lastIdx="2" clrIdx="0">
    <p:extLst>
      <p:ext uri="{19B8F6BF-5375-455C-9EA6-DF929625EA0E}">
        <p15:presenceInfo xmlns:p15="http://schemas.microsoft.com/office/powerpoint/2012/main" userId="S::mary.stanley-duke@bristol.gov.uk::cccd340a-4f9f-4b60-825b-d203b67ed1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  <a:srgbClr val="E3F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62280" autoAdjust="0"/>
  </p:normalViewPr>
  <p:slideViewPr>
    <p:cSldViewPr snapToGrid="0">
      <p:cViewPr>
        <p:scale>
          <a:sx n="10" d="100"/>
          <a:sy n="10" d="100"/>
        </p:scale>
        <p:origin x="2792" y="7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D2B4DA-FCCC-4894-9799-5D79E78329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MeLSA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34C572-58FB-451F-AD57-AA7BDEE6E4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26A81-6FB8-4849-9639-6AEBB21EE2B1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6BDD74-5D3F-4E6A-8A7C-F55ECE1B7E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5B258-1F98-41A1-9A40-E3D62032E57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A60A3-C474-46AC-AAF3-C982CBBE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3544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704F6-EE78-4290-9FB5-B4D291E57E4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26E67-53D0-4B04-85D8-55C341AFC60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lide Image Placeholder 9">
            <a:extLst>
              <a:ext uri="{FF2B5EF4-FFF2-40B4-BE49-F238E27FC236}">
                <a16:creationId xmlns:a16="http://schemas.microsoft.com/office/drawing/2014/main" id="{B08B7AED-31CA-4187-AD4E-75F6A29DCF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1" name="Header Placeholder 10">
            <a:extLst>
              <a:ext uri="{FF2B5EF4-FFF2-40B4-BE49-F238E27FC236}">
                <a16:creationId xmlns:a16="http://schemas.microsoft.com/office/drawing/2014/main" id="{B1DE0B9C-4AB1-40D8-8E7D-E71BD0AE1A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946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71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44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67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999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58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1CB-27A1-4934-A9AC-88D208BA8503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06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7EE8-343F-4018-8D1B-B7FB20A08B80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48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92F4-039D-4F55-909A-1826498CF599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477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BC9D7-BAEE-46AC-8C4F-01C930AA2344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64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60A1-12CC-4F53-9770-EC9E6F633B43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2229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61E3-29D1-4A23-8F06-F490B4E1B078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27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1FC7-E2CB-43BD-9E6E-3095D7621AF3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2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FA2B-0C5A-4456-A756-5368541FDB48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343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4837B5C-74D1-44EB-BBE2-FC21864DBC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9F50F35-7B82-4008-9761-3CFA1604CF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FCB43AF-C957-41A7-9A2C-1752A8D33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1B7C8-2AF7-4C80-906F-21065A9F2C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93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9682-9E57-44E0-A498-6BB557B368F2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72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507B1-7A53-4CFB-A4E8-2F52D3346AF3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1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52D0-4227-4ECC-BDA2-6EAD5F24B289}" type="datetime1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90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9A8F-3C35-4B41-8E63-07CBBEB2106C}" type="datetime1">
              <a:rPr lang="en-GB" smtClean="0"/>
              <a:t>21/11/2023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9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38F3-1B0D-4AEF-9124-D15E6BF6B2AC}" type="datetime1">
              <a:rPr lang="en-GB" smtClean="0"/>
              <a:t>21/11/2023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36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C3D9-6CE6-4B2E-90D4-BF21414E9924}" type="datetime1">
              <a:rPr lang="en-GB" smtClean="0"/>
              <a:t>21/11/2023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34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93B0-B1ED-4493-B83B-B74D5D5D1F21}" type="datetime1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7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4EFBD-AEB1-4747-864F-466FDE08519C}" type="datetime1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MeLSA - Bristol Educational Psychology Service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73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02723-60BB-43AB-BF9E-F5D8084C7660}" type="datetime1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MeLSA - Bristol Educational Psychology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114DE7-A6F3-47F7-B5F6-CD474F991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2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denham@swindon.gov.uk" TargetMode="External"/><Relationship Id="rId2" Type="http://schemas.openxmlformats.org/officeDocument/2006/relationships/hyperlink" Target="http://www.swindon.gov.uk/" TargetMode="Externa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0.jpeg"/><Relationship Id="rId4" Type="http://schemas.openxmlformats.org/officeDocument/2006/relationships/hyperlink" Target="mailto:shorgan@swindon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1FA5D4F3-70DA-4153-BE67-9F5475F4ADB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427"/>
          <a:stretch/>
        </p:blipFill>
        <p:spPr>
          <a:xfrm>
            <a:off x="2739377" y="643407"/>
            <a:ext cx="5030514" cy="49503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6497BFD-FF0A-4291-AE6A-15A843A86715}"/>
              </a:ext>
            </a:extLst>
          </p:cNvPr>
          <p:cNvSpPr/>
          <p:nvPr/>
        </p:nvSpPr>
        <p:spPr>
          <a:xfrm>
            <a:off x="543417" y="1934581"/>
            <a:ext cx="26438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MeLSA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builds capacity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 schools to support the learning needs of their pupils.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84C533-E07D-4250-BBA5-63983112E12D}"/>
              </a:ext>
            </a:extLst>
          </p:cNvPr>
          <p:cNvSpPr/>
          <p:nvPr/>
        </p:nvSpPr>
        <p:spPr>
          <a:xfrm>
            <a:off x="5781268" y="3720126"/>
            <a:ext cx="46503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MeLSA delivers </a:t>
            </a:r>
            <a:r>
              <a:rPr lang="en-GB" sz="2000" b="1" dirty="0">
                <a:solidFill>
                  <a:srgbClr val="FF0000"/>
                </a:solidFill>
                <a:latin typeface="Calibri"/>
              </a:rPr>
              <a:t>evidence based research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in an accessible and interactive manner to ensure participants have a sound understanding of the psychology of learning.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683947-3DD8-44AE-B2F1-6756034CC6B5}"/>
              </a:ext>
            </a:extLst>
          </p:cNvPr>
          <p:cNvSpPr/>
          <p:nvPr/>
        </p:nvSpPr>
        <p:spPr>
          <a:xfrm>
            <a:off x="543417" y="5102252"/>
            <a:ext cx="48486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GB" sz="2000" dirty="0" err="1">
                <a:solidFill>
                  <a:srgbClr val="000000"/>
                </a:solidFill>
                <a:latin typeface="Calibri"/>
              </a:rPr>
              <a:t>MeLSAs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 gain the skills to assist a child or young person to be a more </a:t>
            </a:r>
            <a:r>
              <a:rPr lang="en-GB" sz="2000" b="1" dirty="0">
                <a:solidFill>
                  <a:srgbClr val="FF0000"/>
                </a:solidFill>
                <a:latin typeface="Calibri"/>
              </a:rPr>
              <a:t>skilled and independent learner.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62FB9-F571-42C1-A6FF-65C62285C09C}"/>
              </a:ext>
            </a:extLst>
          </p:cNvPr>
          <p:cNvSpPr txBox="1"/>
          <p:nvPr/>
        </p:nvSpPr>
        <p:spPr>
          <a:xfrm>
            <a:off x="1062317" y="119248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The essence – </a:t>
            </a:r>
            <a:r>
              <a:rPr lang="en-GB" dirty="0" err="1"/>
              <a:t>MeLSA</a:t>
            </a:r>
            <a:r>
              <a:rPr lang="en-GB" dirty="0"/>
              <a:t> in a nutshell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3DBB6F2-42E1-4155-BA3B-AF9BE752C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6846" y="753026"/>
            <a:ext cx="3887839" cy="917108"/>
          </a:xfrm>
        </p:spPr>
        <p:txBody>
          <a:bodyPr>
            <a:normAutofit/>
          </a:bodyPr>
          <a:lstStyle/>
          <a:p>
            <a:pPr algn="l"/>
            <a:r>
              <a:rPr lang="en-GB" b="1" dirty="0" err="1">
                <a:solidFill>
                  <a:schemeClr val="accent2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MeLSA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86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90F6C9F3-B561-43CE-A5A1-EBE0A3C104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15"/>
          <a:stretch/>
        </p:blipFill>
        <p:spPr>
          <a:xfrm>
            <a:off x="3959373" y="257637"/>
            <a:ext cx="5030514" cy="53567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FFDB7A2-023C-4EB0-A02D-BFBD79747AC8}"/>
              </a:ext>
            </a:extLst>
          </p:cNvPr>
          <p:cNvSpPr/>
          <p:nvPr/>
        </p:nvSpPr>
        <p:spPr>
          <a:xfrm>
            <a:off x="3426630" y="4616136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MeLSAs use mediating skills to help the child develop skills for independent learning.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23613-60D4-4F6F-8A5A-F37A29104010}"/>
              </a:ext>
            </a:extLst>
          </p:cNvPr>
          <p:cNvSpPr txBox="1"/>
          <p:nvPr/>
        </p:nvSpPr>
        <p:spPr>
          <a:xfrm>
            <a:off x="7480900" y="2733367"/>
            <a:ext cx="2722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Fruits are mastered skills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1DF222-370D-4E19-AF81-536E0077C7F0}"/>
              </a:ext>
            </a:extLst>
          </p:cNvPr>
          <p:cNvSpPr txBox="1"/>
          <p:nvPr/>
        </p:nvSpPr>
        <p:spPr>
          <a:xfrm>
            <a:off x="990142" y="2891955"/>
            <a:ext cx="50305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Buds and flowers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need tailored support from a more able adult to develop into fruits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1157BA-7220-4942-90E5-AF33297D75CB}"/>
              </a:ext>
            </a:extLst>
          </p:cNvPr>
          <p:cNvCxnSpPr/>
          <p:nvPr/>
        </p:nvCxnSpPr>
        <p:spPr bwMode="auto">
          <a:xfrm flipH="1" flipV="1">
            <a:off x="7735825" y="2540007"/>
            <a:ext cx="591378" cy="2188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9F51A09-F0E6-48B7-A06F-4978A0C39123}"/>
              </a:ext>
            </a:extLst>
          </p:cNvPr>
          <p:cNvCxnSpPr/>
          <p:nvPr/>
        </p:nvCxnSpPr>
        <p:spPr bwMode="auto">
          <a:xfrm flipV="1">
            <a:off x="4105791" y="2540006"/>
            <a:ext cx="1369428" cy="4376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747AA5-BD02-473B-A839-7DEB2BF5DF62}"/>
              </a:ext>
            </a:extLst>
          </p:cNvPr>
          <p:cNvCxnSpPr/>
          <p:nvPr/>
        </p:nvCxnSpPr>
        <p:spPr bwMode="auto">
          <a:xfrm flipV="1">
            <a:off x="3113070" y="1917706"/>
            <a:ext cx="2244902" cy="10720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92012C1-6689-426C-8749-240D7F6369CB}"/>
              </a:ext>
            </a:extLst>
          </p:cNvPr>
          <p:cNvSpPr txBox="1"/>
          <p:nvPr/>
        </p:nvSpPr>
        <p:spPr>
          <a:xfrm>
            <a:off x="906891" y="158708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The essence – </a:t>
            </a:r>
            <a:r>
              <a:rPr lang="en-GB" dirty="0" err="1"/>
              <a:t>MeLSA</a:t>
            </a:r>
            <a:r>
              <a:rPr lang="en-GB" dirty="0"/>
              <a:t> in a nutshell</a:t>
            </a:r>
          </a:p>
        </p:txBody>
      </p:sp>
    </p:spTree>
    <p:extLst>
      <p:ext uri="{BB962C8B-B14F-4D97-AF65-F5344CB8AC3E}">
        <p14:creationId xmlns:p14="http://schemas.microsoft.com/office/powerpoint/2010/main" val="139716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E84B7-3BEB-48FC-8DD0-012CC0999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46" y="280416"/>
            <a:ext cx="3400890" cy="1320800"/>
          </a:xfrm>
        </p:spPr>
        <p:txBody>
          <a:bodyPr/>
          <a:lstStyle/>
          <a:p>
            <a:r>
              <a:rPr lang="en-GB" dirty="0"/>
              <a:t>Training outline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8C6F5E-DBA1-49E5-A8C6-930CA11F87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9165" y="5946957"/>
            <a:ext cx="1684050" cy="9110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A1BD96-08DD-4C5B-AECF-A1B22B0E63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7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0FFD4E0-CA3D-42EF-8E22-8A4A2DBD4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5368" y="3764229"/>
            <a:ext cx="2565308" cy="269501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5B02A0B-7AB9-4301-9758-07212658C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B6DC8A-F7F9-4736-AE96-68B3B2ED5258}"/>
              </a:ext>
            </a:extLst>
          </p:cNvPr>
          <p:cNvSpPr txBox="1"/>
          <p:nvPr/>
        </p:nvSpPr>
        <p:spPr>
          <a:xfrm>
            <a:off x="259190" y="1091253"/>
            <a:ext cx="372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Feuerstein</a:t>
            </a:r>
            <a:r>
              <a:rPr lang="en-GB" dirty="0"/>
              <a:t> – mediating</a:t>
            </a:r>
          </a:p>
          <a:p>
            <a:r>
              <a:rPr lang="en-GB" dirty="0">
                <a:solidFill>
                  <a:srgbClr val="00B050"/>
                </a:solidFill>
              </a:rPr>
              <a:t>Dweck </a:t>
            </a:r>
            <a:r>
              <a:rPr lang="en-GB" dirty="0"/>
              <a:t>(2015, 2010, 2017)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507562-EC4C-4CC2-AB6B-FBA616F5460A}"/>
              </a:ext>
            </a:extLst>
          </p:cNvPr>
          <p:cNvSpPr txBox="1"/>
          <p:nvPr/>
        </p:nvSpPr>
        <p:spPr>
          <a:xfrm>
            <a:off x="8382000" y="1577352"/>
            <a:ext cx="3550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Self-regulated learning (</a:t>
            </a:r>
            <a:r>
              <a:rPr lang="en-GB" dirty="0">
                <a:solidFill>
                  <a:srgbClr val="00B050"/>
                </a:solidFill>
              </a:rPr>
              <a:t>Schunk, 2008; Zimmerman</a:t>
            </a:r>
            <a:r>
              <a:rPr lang="en-GB" dirty="0"/>
              <a:t>, 1989)</a:t>
            </a:r>
          </a:p>
          <a:p>
            <a:r>
              <a:rPr lang="en-GB" dirty="0"/>
              <a:t>Executive functions (</a:t>
            </a:r>
            <a:r>
              <a:rPr lang="en-GB" dirty="0" err="1">
                <a:solidFill>
                  <a:srgbClr val="00B050"/>
                </a:solidFill>
              </a:rPr>
              <a:t>Diamnond</a:t>
            </a:r>
            <a:r>
              <a:rPr lang="en-GB" dirty="0"/>
              <a:t>, 2013)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13823F-E6FF-4BAA-934B-23E519087648}"/>
              </a:ext>
            </a:extLst>
          </p:cNvPr>
          <p:cNvSpPr txBox="1"/>
          <p:nvPr/>
        </p:nvSpPr>
        <p:spPr>
          <a:xfrm>
            <a:off x="0" y="2551837"/>
            <a:ext cx="39870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Cognitive Load, (</a:t>
            </a:r>
            <a:r>
              <a:rPr lang="en-GB" dirty="0" err="1">
                <a:solidFill>
                  <a:srgbClr val="00B050"/>
                </a:solidFill>
              </a:rPr>
              <a:t>Sweller</a:t>
            </a:r>
            <a:r>
              <a:rPr lang="en-GB" dirty="0">
                <a:solidFill>
                  <a:srgbClr val="00B050"/>
                </a:solidFill>
              </a:rPr>
              <a:t>, 1988</a:t>
            </a:r>
            <a:r>
              <a:rPr lang="en-GB" dirty="0"/>
              <a:t>)</a:t>
            </a:r>
          </a:p>
          <a:p>
            <a:r>
              <a:rPr lang="en-GB" dirty="0"/>
              <a:t>Multi-store model of memory and working memory model (</a:t>
            </a:r>
            <a:r>
              <a:rPr lang="en-GB" dirty="0">
                <a:solidFill>
                  <a:srgbClr val="00B050"/>
                </a:solidFill>
              </a:rPr>
              <a:t>Atkinson &amp; Shiffrin</a:t>
            </a:r>
            <a:r>
              <a:rPr lang="en-GB" dirty="0"/>
              <a:t>, 1968)</a:t>
            </a:r>
          </a:p>
          <a:p>
            <a:r>
              <a:rPr lang="en-GB" dirty="0"/>
              <a:t>Levels of processing theory (</a:t>
            </a:r>
            <a:r>
              <a:rPr lang="en-GB" dirty="0">
                <a:solidFill>
                  <a:srgbClr val="00B050"/>
                </a:solidFill>
              </a:rPr>
              <a:t>Craik &amp; Lockhart</a:t>
            </a:r>
            <a:r>
              <a:rPr lang="en-GB" dirty="0"/>
              <a:t>, 1972)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D2F207-9C8D-452B-9A95-E75FEAD77012}"/>
              </a:ext>
            </a:extLst>
          </p:cNvPr>
          <p:cNvSpPr txBox="1"/>
          <p:nvPr/>
        </p:nvSpPr>
        <p:spPr>
          <a:xfrm>
            <a:off x="8382000" y="4007224"/>
            <a:ext cx="1985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Graves</a:t>
            </a:r>
            <a:r>
              <a:rPr lang="en-GB" dirty="0"/>
              <a:t>, 2018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34C157-FC55-4EC3-97D9-30B049C22306}"/>
              </a:ext>
            </a:extLst>
          </p:cNvPr>
          <p:cNvSpPr txBox="1"/>
          <p:nvPr/>
        </p:nvSpPr>
        <p:spPr>
          <a:xfrm>
            <a:off x="0" y="4981917"/>
            <a:ext cx="4571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00B050"/>
                </a:solidFill>
              </a:rPr>
              <a:t>Solity</a:t>
            </a:r>
            <a:r>
              <a:rPr lang="en-GB" dirty="0">
                <a:solidFill>
                  <a:srgbClr val="00B050"/>
                </a:solidFill>
              </a:rPr>
              <a:t> &amp; </a:t>
            </a:r>
            <a:r>
              <a:rPr lang="en-GB" dirty="0" err="1">
                <a:solidFill>
                  <a:srgbClr val="00B050"/>
                </a:solidFill>
              </a:rPr>
              <a:t>Vousden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/>
              <a:t>(2009) – ‘little and often’; Precision teaching (</a:t>
            </a:r>
            <a:r>
              <a:rPr lang="en-GB" dirty="0" err="1">
                <a:solidFill>
                  <a:srgbClr val="00B050"/>
                </a:solidFill>
              </a:rPr>
              <a:t>Solity</a:t>
            </a:r>
            <a:r>
              <a:rPr lang="en-GB" dirty="0">
                <a:solidFill>
                  <a:srgbClr val="00B050"/>
                </a:solidFill>
              </a:rPr>
              <a:t> et al</a:t>
            </a:r>
            <a:r>
              <a:rPr lang="en-GB" dirty="0"/>
              <a:t>., 2016)</a:t>
            </a:r>
          </a:p>
          <a:p>
            <a:r>
              <a:rPr lang="en-GB" dirty="0"/>
              <a:t>Developing fluency (</a:t>
            </a:r>
            <a:r>
              <a:rPr lang="en-GB" dirty="0" err="1">
                <a:solidFill>
                  <a:srgbClr val="00B050"/>
                </a:solidFill>
              </a:rPr>
              <a:t>Rasinski</a:t>
            </a:r>
            <a:r>
              <a:rPr lang="en-GB" dirty="0"/>
              <a:t>, 2014)</a:t>
            </a:r>
          </a:p>
          <a:p>
            <a:r>
              <a:rPr lang="en-GB" dirty="0"/>
              <a:t>Paired reading (</a:t>
            </a:r>
            <a:r>
              <a:rPr lang="en-GB" dirty="0">
                <a:solidFill>
                  <a:srgbClr val="00B050"/>
                </a:solidFill>
              </a:rPr>
              <a:t>Topping</a:t>
            </a:r>
            <a:r>
              <a:rPr lang="en-GB" dirty="0"/>
              <a:t>, 2006)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83710C-2569-4D32-BACD-7252A8BA01F3}"/>
              </a:ext>
            </a:extLst>
          </p:cNvPr>
          <p:cNvSpPr txBox="1"/>
          <p:nvPr/>
        </p:nvSpPr>
        <p:spPr>
          <a:xfrm>
            <a:off x="8465326" y="5720581"/>
            <a:ext cx="3384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 (</a:t>
            </a:r>
            <a:r>
              <a:rPr lang="en-GB" dirty="0">
                <a:solidFill>
                  <a:srgbClr val="00B050"/>
                </a:solidFill>
              </a:rPr>
              <a:t>Newton &amp; Wilson, </a:t>
            </a:r>
            <a:r>
              <a:rPr lang="en-GB" dirty="0"/>
              <a:t>2016)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464BFC-E2BA-4F5A-A21F-196D000049B3}"/>
              </a:ext>
            </a:extLst>
          </p:cNvPr>
          <p:cNvSpPr txBox="1"/>
          <p:nvPr/>
        </p:nvSpPr>
        <p:spPr>
          <a:xfrm>
            <a:off x="8381999" y="5993749"/>
            <a:ext cx="38256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Target, monitoring and evaluation (TMI) </a:t>
            </a:r>
            <a:r>
              <a:rPr lang="en-GB" dirty="0">
                <a:solidFill>
                  <a:srgbClr val="00B050"/>
                </a:solidFill>
              </a:rPr>
              <a:t>Dunsmuir, Brown, </a:t>
            </a:r>
            <a:r>
              <a:rPr lang="en-GB" dirty="0" err="1">
                <a:solidFill>
                  <a:srgbClr val="00B050"/>
                </a:solidFill>
              </a:rPr>
              <a:t>Iyadurai</a:t>
            </a:r>
            <a:r>
              <a:rPr lang="en-GB" dirty="0">
                <a:solidFill>
                  <a:srgbClr val="00B050"/>
                </a:solidFill>
              </a:rPr>
              <a:t> &amp; </a:t>
            </a:r>
            <a:r>
              <a:rPr lang="en-GB" dirty="0" err="1">
                <a:solidFill>
                  <a:srgbClr val="00B050"/>
                </a:solidFill>
              </a:rPr>
              <a:t>Monsen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/>
              <a:t>(2009)</a:t>
            </a:r>
          </a:p>
        </p:txBody>
      </p:sp>
    </p:spTree>
    <p:extLst>
      <p:ext uri="{BB962C8B-B14F-4D97-AF65-F5344CB8AC3E}">
        <p14:creationId xmlns:p14="http://schemas.microsoft.com/office/powerpoint/2010/main" val="31296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5CBB2E-1D9E-40E5-8811-76518D5F0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156" y="-16261"/>
            <a:ext cx="457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9FE42C4-EA31-475D-89AF-F3D6C1EF054B}"/>
              </a:ext>
            </a:extLst>
          </p:cNvPr>
          <p:cNvSpPr/>
          <p:nvPr/>
        </p:nvSpPr>
        <p:spPr>
          <a:xfrm>
            <a:off x="29968" y="691341"/>
            <a:ext cx="4141340" cy="1564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1. Understand importance of mindset and be able to explore this with pupils.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2. Understand a model of learning and be able to investigate a pupil's learning skills.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3. Begin understanding the four aspects of mediating; thinking skill, content, language, complexity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FAD068-2713-4445-8A47-717BCF2D7F3E}"/>
              </a:ext>
            </a:extLst>
          </p:cNvPr>
          <p:cNvSpPr/>
          <p:nvPr/>
        </p:nvSpPr>
        <p:spPr>
          <a:xfrm>
            <a:off x="8358026" y="1134104"/>
            <a:ext cx="3539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4. To understand what the executive function skills and metacognitions are.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5. To understand how these impact learning.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6. To know how to mediate and change a task to help a child when there are thinking skill difficulties.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165EEC-0253-485F-9ED3-D3A134BAB5DA}"/>
              </a:ext>
            </a:extLst>
          </p:cNvPr>
          <p:cNvSpPr/>
          <p:nvPr/>
        </p:nvSpPr>
        <p:spPr>
          <a:xfrm>
            <a:off x="79840" y="2648970"/>
            <a:ext cx="396068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7. To develop an understanding of the concepts that make up ‘memory’ focusing on cognitive load theory.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9. To explore different ways in which our memory can be unhelpfully challenged in the classroom.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9. To know how to mediate and change a task to reduce cognitive load and maximise recall.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A8B1CA-8C39-413F-8280-213ED587FE17}"/>
              </a:ext>
            </a:extLst>
          </p:cNvPr>
          <p:cNvSpPr/>
          <p:nvPr/>
        </p:nvSpPr>
        <p:spPr>
          <a:xfrm>
            <a:off x="8358026" y="3641402"/>
            <a:ext cx="38339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10. Understand how a pupil learns number skills.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11. To know how to support the learning of key number skills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12. To investigate and support a child's number  skill development through mediating and changing a task.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36FB16-526E-4969-B3FE-D0635DC75D5F}"/>
              </a:ext>
            </a:extLst>
          </p:cNvPr>
          <p:cNvSpPr/>
          <p:nvPr/>
        </p:nvSpPr>
        <p:spPr>
          <a:xfrm>
            <a:off x="29968" y="4949605"/>
            <a:ext cx="42822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13. Understand how a pupil learns to read.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14. Know how to investigate and mediate to support a child’s reading skills.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15. Use knowledge gained to support CYP with literacy difficulties.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D5EF22-BCB9-4EF4-BFEA-EE63C63126E7}"/>
              </a:ext>
            </a:extLst>
          </p:cNvPr>
          <p:cNvSpPr/>
          <p:nvPr/>
        </p:nvSpPr>
        <p:spPr>
          <a:xfrm>
            <a:off x="8448714" y="5723896"/>
            <a:ext cx="36525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16. To revisit mediating principles generally and specifically to each of the above sessions.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17. To plan next steps for development of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MeLSA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skills.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257E1E-9E54-4F5C-8D7F-1BC0891F51F5}"/>
              </a:ext>
            </a:extLst>
          </p:cNvPr>
          <p:cNvSpPr txBox="1"/>
          <p:nvPr/>
        </p:nvSpPr>
        <p:spPr>
          <a:xfrm>
            <a:off x="79840" y="45010"/>
            <a:ext cx="5485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dirty="0" err="1">
                <a:solidFill>
                  <a:schemeClr val="accent2"/>
                </a:solidFill>
              </a:rPr>
              <a:t>MeLSA</a:t>
            </a:r>
            <a:r>
              <a:rPr lang="en-GB" sz="3600" b="1" dirty="0">
                <a:solidFill>
                  <a:schemeClr val="accent2"/>
                </a:solidFill>
              </a:rPr>
              <a:t> outcomes &amp; EEF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8A03FC63-A512-44D9-A8B5-F65EAA508BC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694"/>
          <a:stretch/>
        </p:blipFill>
        <p:spPr>
          <a:xfrm>
            <a:off x="8478165" y="2572313"/>
            <a:ext cx="2214294" cy="435573"/>
          </a:xfrm>
          <a:prstGeom prst="rect">
            <a:avLst/>
          </a:prstGeom>
        </p:spPr>
      </p:pic>
      <p:pic>
        <p:nvPicPr>
          <p:cNvPr id="13" name="Picture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24216FF-CC03-47A4-B27C-C8776FE6EF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789"/>
          <a:stretch/>
        </p:blipFill>
        <p:spPr>
          <a:xfrm>
            <a:off x="10275013" y="5023351"/>
            <a:ext cx="2021615" cy="62191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7FA5E37-AB3F-4B38-9B9C-E91254B655E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91"/>
          <a:stretch/>
        </p:blipFill>
        <p:spPr>
          <a:xfrm>
            <a:off x="8167203" y="5058897"/>
            <a:ext cx="1960547" cy="588428"/>
          </a:xfrm>
          <a:prstGeom prst="rect">
            <a:avLst/>
          </a:prstGeom>
        </p:spPr>
      </p:pic>
      <p:pic>
        <p:nvPicPr>
          <p:cNvPr id="17" name="Picture 16" descr="Graphical user interface, chart, application, funnel chart&#10;&#10;Description automatically generated">
            <a:extLst>
              <a:ext uri="{FF2B5EF4-FFF2-40B4-BE49-F238E27FC236}">
                <a16:creationId xmlns:a16="http://schemas.microsoft.com/office/drawing/2014/main" id="{AB74F196-9E0E-4835-9C71-B3D89B38000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049"/>
          <a:stretch/>
        </p:blipFill>
        <p:spPr>
          <a:xfrm>
            <a:off x="348580" y="6093031"/>
            <a:ext cx="2114102" cy="748708"/>
          </a:xfrm>
          <a:prstGeom prst="rect">
            <a:avLst/>
          </a:prstGeom>
        </p:spPr>
      </p:pic>
      <p:pic>
        <p:nvPicPr>
          <p:cNvPr id="19" name="Picture 18" descr="Graphical user interface&#10;&#10;Description automatically generated">
            <a:extLst>
              <a:ext uri="{FF2B5EF4-FFF2-40B4-BE49-F238E27FC236}">
                <a16:creationId xmlns:a16="http://schemas.microsoft.com/office/drawing/2014/main" id="{2AC23979-4C82-4750-B940-1D41F0635A7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381"/>
          <a:stretch/>
        </p:blipFill>
        <p:spPr>
          <a:xfrm>
            <a:off x="2428547" y="6089575"/>
            <a:ext cx="2198472" cy="58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4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1675" y="620713"/>
            <a:ext cx="7004050" cy="54721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>
                <a:solidFill>
                  <a:srgbClr val="7F7F7F"/>
                </a:solidFill>
              </a:rPr>
              <a:t>Thank you</a:t>
            </a:r>
          </a:p>
          <a:p>
            <a:pPr marL="0" indent="0">
              <a:buNone/>
            </a:pPr>
            <a:r>
              <a:rPr lang="en-US" altLang="en-US" sz="2800">
                <a:solidFill>
                  <a:schemeClr val="accent1"/>
                </a:solidFill>
                <a:hlinkClick r:id="rId2"/>
              </a:rPr>
              <a:t>www.swindon.gov.uk</a:t>
            </a:r>
            <a:endParaRPr lang="en-US" altLang="en-US" sz="28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8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80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en-US" sz="2800">
                <a:solidFill>
                  <a:schemeClr val="accent1"/>
                </a:solidFill>
              </a:rPr>
              <a:t>Contacts:</a:t>
            </a:r>
          </a:p>
          <a:p>
            <a:pPr marL="0" indent="0">
              <a:buNone/>
            </a:pPr>
            <a:r>
              <a:rPr lang="en-US" altLang="en-US" sz="2800">
                <a:solidFill>
                  <a:schemeClr val="accent1"/>
                </a:solidFill>
                <a:hlinkClick r:id="rId3"/>
              </a:rPr>
              <a:t>adenham@swindon.gov.uk</a:t>
            </a:r>
            <a:endParaRPr lang="en-US" altLang="en-US" sz="280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en-US" sz="2800">
                <a:solidFill>
                  <a:schemeClr val="accent1"/>
                </a:solidFill>
                <a:hlinkClick r:id="rId4"/>
              </a:rPr>
              <a:t>shorgan@swindon.gov.uk</a:t>
            </a:r>
            <a:endParaRPr lang="en-US" altLang="en-US" sz="28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8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800">
              <a:solidFill>
                <a:srgbClr val="7F7F7F"/>
              </a:solidFill>
            </a:endParaRPr>
          </a:p>
          <a:p>
            <a:pPr marL="0" indent="0">
              <a:buNone/>
            </a:pPr>
            <a:endParaRPr lang="en-US" altLang="en-US" sz="24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4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4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4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4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4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40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en-US" sz="2400" b="1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altLang="en-US" sz="2400" b="1">
              <a:solidFill>
                <a:srgbClr val="FFFFFF"/>
              </a:solidFill>
            </a:endParaRPr>
          </a:p>
        </p:txBody>
      </p:sp>
      <p:grpSp>
        <p:nvGrpSpPr>
          <p:cNvPr id="19459" name="Group 10"/>
          <p:cNvGrpSpPr>
            <a:grpSpLocks/>
          </p:cNvGrpSpPr>
          <p:nvPr/>
        </p:nvGrpSpPr>
        <p:grpSpPr bwMode="auto">
          <a:xfrm>
            <a:off x="9120189" y="6165850"/>
            <a:ext cx="1260475" cy="450850"/>
            <a:chOff x="7595736" y="6165304"/>
            <a:chExt cx="1260600" cy="450883"/>
          </a:xfrm>
        </p:grpSpPr>
        <p:pic>
          <p:nvPicPr>
            <p:cNvPr id="19460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6165304"/>
              <a:ext cx="1260000" cy="450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75C12DE-DACC-41FE-9324-2A1AE0E4BC02}"/>
                </a:ext>
              </a:extLst>
            </p:cNvPr>
            <p:cNvCxnSpPr/>
            <p:nvPr/>
          </p:nvCxnSpPr>
          <p:spPr>
            <a:xfrm>
              <a:off x="7595736" y="6243098"/>
              <a:ext cx="0" cy="3540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09337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AA9FFC097854FAA1210CFCE0F43A4" ma:contentTypeVersion="14" ma:contentTypeDescription="Create a new document." ma:contentTypeScope="" ma:versionID="8f7b94de56ae308370047255adadc5e6">
  <xsd:schema xmlns:xsd="http://www.w3.org/2001/XMLSchema" xmlns:xs="http://www.w3.org/2001/XMLSchema" xmlns:p="http://schemas.microsoft.com/office/2006/metadata/properties" xmlns:ns2="a4c675ae-9ba4-4308-97eb-1ec736863f4e" xmlns:ns3="02872dca-5023-4076-9077-24d4c3624495" targetNamespace="http://schemas.microsoft.com/office/2006/metadata/properties" ma:root="true" ma:fieldsID="710428dc068863d40144ed5c7553a00c" ns2:_="" ns3:_="">
    <xsd:import namespace="a4c675ae-9ba4-4308-97eb-1ec736863f4e"/>
    <xsd:import namespace="02872dca-5023-4076-9077-24d4c3624495"/>
    <xsd:element name="properties">
      <xsd:complexType>
        <xsd:sequence>
          <xsd:element name="documentManagement">
            <xsd:complexType>
              <xsd:all>
                <xsd:element ref="ns2:RetentionStartDate" minOccurs="0"/>
                <xsd:element ref="ns2:RetentionEven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675ae-9ba4-4308-97eb-1ec736863f4e" elementFormDefault="qualified">
    <xsd:import namespace="http://schemas.microsoft.com/office/2006/documentManagement/types"/>
    <xsd:import namespace="http://schemas.microsoft.com/office/infopath/2007/PartnerControls"/>
    <xsd:element name="RetentionStartDate" ma:index="8" nillable="true" ma:displayName="Retention Start Date" ma:description="Enter the retention start date (when known), e.g. the date that the retention period is measured from." ma:format="DateOnly" ma:internalName="RetentionStartDate">
      <xsd:simpleType>
        <xsd:restriction base="dms:DateTime"/>
      </xsd:simpleType>
    </xsd:element>
    <xsd:element name="RetentionEvent" ma:index="9" nillable="true" ma:displayName="Retention Event" ma:description="Enter a description of the event that starts the retention period. For example: 'Close of case', 'Date plan expires' etc." ma:internalName="RetentionEvent">
      <xsd:simpleType>
        <xsd:restriction base="dms:Text">
          <xsd:maxLength value="255"/>
        </xsd:restriction>
      </xsd:simpleType>
    </xsd:element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72dca-5023-4076-9077-24d4c36244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tentionEvent xmlns="a4c675ae-9ba4-4308-97eb-1ec736863f4e" xsi:nil="true"/>
    <RetentionStartDate xmlns="a4c675ae-9ba4-4308-97eb-1ec736863f4e" xsi:nil="true"/>
  </documentManagement>
</p:properties>
</file>

<file path=customXml/itemProps1.xml><?xml version="1.0" encoding="utf-8"?>
<ds:datastoreItem xmlns:ds="http://schemas.openxmlformats.org/officeDocument/2006/customXml" ds:itemID="{9E39044E-AF44-4BBE-8FAE-3B605F8830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7552D1-BAF1-4C0E-8C48-286000B2CD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c675ae-9ba4-4308-97eb-1ec736863f4e"/>
    <ds:schemaRef ds:uri="02872dca-5023-4076-9077-24d4c36244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5C9649-6E28-44B4-945E-4E4631AAC95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02872dca-5023-4076-9077-24d4c3624495"/>
    <ds:schemaRef ds:uri="http://purl.org/dc/elements/1.1/"/>
    <ds:schemaRef ds:uri="a4c675ae-9ba4-4308-97eb-1ec736863f4e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5762</TotalTime>
  <Words>504</Words>
  <Application>Microsoft Office PowerPoint</Application>
  <PresentationFormat>Widescreen</PresentationFormat>
  <Paragraphs>58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Trebuchet MS</vt:lpstr>
      <vt:lpstr>Wingdings 3</vt:lpstr>
      <vt:lpstr>Facet</vt:lpstr>
      <vt:lpstr>MeLSA</vt:lpstr>
      <vt:lpstr>PowerPoint Presentation</vt:lpstr>
      <vt:lpstr>Training outline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MeLSA</dc:title>
  <dc:creator>Jessica Pennack-Thomas</dc:creator>
  <cp:lastModifiedBy>Alison Bruce</cp:lastModifiedBy>
  <cp:revision>18</cp:revision>
  <dcterms:created xsi:type="dcterms:W3CDTF">2020-12-09T11:43:46Z</dcterms:created>
  <dcterms:modified xsi:type="dcterms:W3CDTF">2023-11-21T09:57:50Z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0x010100AB3AA9FFC097854FAA1210CFCE0F43A4</vt:lpwstr>
  </property>
</Properties>
</file>