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4"/>
  </p:notesMasterIdLst>
  <p:sldIdLst>
    <p:sldId id="435" r:id="rId5"/>
    <p:sldId id="455" r:id="rId6"/>
    <p:sldId id="481" r:id="rId7"/>
    <p:sldId id="485" r:id="rId8"/>
    <p:sldId id="484" r:id="rId9"/>
    <p:sldId id="460" r:id="rId10"/>
    <p:sldId id="482" r:id="rId11"/>
    <p:sldId id="486" r:id="rId12"/>
    <p:sldId id="466"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68">
          <p15:clr>
            <a:srgbClr val="A4A3A4"/>
          </p15:clr>
        </p15:guide>
        <p15:guide id="2" pos="149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 Stalker" initials="LS" lastIdx="7"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AF2B"/>
    <a:srgbClr val="575757"/>
    <a:srgbClr val="ED7D31"/>
    <a:srgbClr val="FCC11C"/>
    <a:srgbClr val="22A265"/>
    <a:srgbClr val="4DA776"/>
    <a:srgbClr val="B4C7E7"/>
    <a:srgbClr val="385723"/>
    <a:srgbClr val="318420"/>
    <a:srgbClr val="F8CB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630" autoAdjust="0"/>
    <p:restoredTop sz="97459" autoAdjust="0"/>
  </p:normalViewPr>
  <p:slideViewPr>
    <p:cSldViewPr snapToGrid="0" snapToObjects="1">
      <p:cViewPr varScale="1">
        <p:scale>
          <a:sx n="73" d="100"/>
          <a:sy n="73" d="100"/>
        </p:scale>
        <p:origin x="1050" y="72"/>
      </p:cViewPr>
      <p:guideLst>
        <p:guide orient="horz" pos="2768"/>
        <p:guide pos="1492"/>
      </p:guideLst>
    </p:cSldViewPr>
  </p:slideViewPr>
  <p:notesTextViewPr>
    <p:cViewPr>
      <p:scale>
        <a:sx n="3" d="2"/>
        <a:sy n="3" d="2"/>
      </p:scale>
      <p:origin x="0" y="0"/>
    </p:cViewPr>
  </p:notesTextViewPr>
  <p:sorterViewPr>
    <p:cViewPr>
      <p:scale>
        <a:sx n="100" d="100"/>
        <a:sy n="100" d="100"/>
      </p:scale>
      <p:origin x="0" y="-115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0D1F8F1-7A99-5B4B-9C26-E984D10B1995}" type="datetimeFigureOut">
              <a:rPr lang="en-US" smtClean="0"/>
              <a:t>11/21/2023</a:t>
            </a:fld>
            <a:endParaRPr lang="en-US" dirty="0"/>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52C33D3-1AAF-ED47-90C6-E8D73A5CBE62}" type="slidenum">
              <a:rPr lang="en-US" smtClean="0"/>
              <a:t>‹#›</a:t>
            </a:fld>
            <a:endParaRPr lang="en-US" dirty="0"/>
          </a:p>
        </p:txBody>
      </p:sp>
    </p:spTree>
    <p:extLst>
      <p:ext uri="{BB962C8B-B14F-4D97-AF65-F5344CB8AC3E}">
        <p14:creationId xmlns:p14="http://schemas.microsoft.com/office/powerpoint/2010/main" val="677010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52C33D3-1AAF-ED47-90C6-E8D73A5CBE62}" type="slidenum">
              <a:rPr lang="en-US" smtClean="0"/>
              <a:t>9</a:t>
            </a:fld>
            <a:endParaRPr lang="en-US" dirty="0"/>
          </a:p>
        </p:txBody>
      </p:sp>
    </p:spTree>
    <p:extLst>
      <p:ext uri="{BB962C8B-B14F-4D97-AF65-F5344CB8AC3E}">
        <p14:creationId xmlns:p14="http://schemas.microsoft.com/office/powerpoint/2010/main" val="34927884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pic>
        <p:nvPicPr>
          <p:cNvPr id="14" name="Picture 13"/>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349643" y="5760713"/>
            <a:ext cx="2837086" cy="1282535"/>
          </a:xfrm>
          <a:prstGeom prst="rect">
            <a:avLst/>
          </a:prstGeom>
        </p:spPr>
      </p:pic>
    </p:spTree>
    <p:extLst>
      <p:ext uri="{BB962C8B-B14F-4D97-AF65-F5344CB8AC3E}">
        <p14:creationId xmlns:p14="http://schemas.microsoft.com/office/powerpoint/2010/main" val="436103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4985F36-6E49-B84A-8352-D5AC82E13584}" type="datetimeFigureOut">
              <a:rPr lang="en-US" smtClean="0"/>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C1CA2-2EE8-2A42-9ECE-D897C4D1C54B}" type="slidenum">
              <a:rPr lang="en-US" smtClean="0"/>
              <a:t>‹#›</a:t>
            </a:fld>
            <a:endParaRPr lang="en-US" dirty="0"/>
          </a:p>
        </p:txBody>
      </p:sp>
    </p:spTree>
    <p:extLst>
      <p:ext uri="{BB962C8B-B14F-4D97-AF65-F5344CB8AC3E}">
        <p14:creationId xmlns:p14="http://schemas.microsoft.com/office/powerpoint/2010/main" val="2074020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4985F36-6E49-B84A-8352-D5AC82E13584}" type="datetimeFigureOut">
              <a:rPr lang="en-US" smtClean="0"/>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C1CA2-2EE8-2A42-9ECE-D897C4D1C54B}" type="slidenum">
              <a:rPr lang="en-US" smtClean="0"/>
              <a:t>‹#›</a:t>
            </a:fld>
            <a:endParaRPr lang="en-US" dirty="0"/>
          </a:p>
        </p:txBody>
      </p:sp>
    </p:spTree>
    <p:extLst>
      <p:ext uri="{BB962C8B-B14F-4D97-AF65-F5344CB8AC3E}">
        <p14:creationId xmlns:p14="http://schemas.microsoft.com/office/powerpoint/2010/main" val="109884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a:ext>
            </a:extLst>
          </a:blip>
          <a:srcRect r="49745"/>
          <a:stretch/>
        </p:blipFill>
        <p:spPr>
          <a:xfrm>
            <a:off x="6475364" y="5855525"/>
            <a:ext cx="2694273" cy="1014587"/>
          </a:xfrm>
          <a:prstGeom prst="rect">
            <a:avLst/>
          </a:prstGeom>
        </p:spPr>
      </p:pic>
    </p:spTree>
    <p:extLst>
      <p:ext uri="{BB962C8B-B14F-4D97-AF65-F5344CB8AC3E}">
        <p14:creationId xmlns:p14="http://schemas.microsoft.com/office/powerpoint/2010/main" val="227854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dirty="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4985F36-6E49-B84A-8352-D5AC82E13584}" type="datetimeFigureOut">
              <a:rPr lang="en-US" smtClean="0"/>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C1CA2-2EE8-2A42-9ECE-D897C4D1C54B}" type="slidenum">
              <a:rPr lang="en-US" smtClean="0"/>
              <a:t>‹#›</a:t>
            </a:fld>
            <a:endParaRPr lang="en-US" dirty="0"/>
          </a:p>
        </p:txBody>
      </p:sp>
    </p:spTree>
    <p:extLst>
      <p:ext uri="{BB962C8B-B14F-4D97-AF65-F5344CB8AC3E}">
        <p14:creationId xmlns:p14="http://schemas.microsoft.com/office/powerpoint/2010/main" val="579894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4985F36-6E49-B84A-8352-D5AC82E13584}" type="datetimeFigureOut">
              <a:rPr lang="en-US" smtClean="0"/>
              <a:t>11/21/2023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8C1CA2-2EE8-2A42-9ECE-D897C4D1C54B}" type="slidenum">
              <a:rPr lang="en-US" smtClean="0"/>
              <a:t>‹#›</a:t>
            </a:fld>
            <a:endParaRPr lang="en-US" dirty="0"/>
          </a:p>
        </p:txBody>
      </p:sp>
    </p:spTree>
    <p:extLst>
      <p:ext uri="{BB962C8B-B14F-4D97-AF65-F5344CB8AC3E}">
        <p14:creationId xmlns:p14="http://schemas.microsoft.com/office/powerpoint/2010/main" val="100170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4985F36-6E49-B84A-8352-D5AC82E13584}" type="datetimeFigureOut">
              <a:rPr lang="en-US" smtClean="0"/>
              <a:t>11/21/2023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8C1CA2-2EE8-2A42-9ECE-D897C4D1C54B}" type="slidenum">
              <a:rPr lang="en-US" smtClean="0"/>
              <a:t>‹#›</a:t>
            </a:fld>
            <a:endParaRPr lang="en-US" dirty="0"/>
          </a:p>
        </p:txBody>
      </p:sp>
    </p:spTree>
    <p:extLst>
      <p:ext uri="{BB962C8B-B14F-4D97-AF65-F5344CB8AC3E}">
        <p14:creationId xmlns:p14="http://schemas.microsoft.com/office/powerpoint/2010/main" val="1474381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4985F36-6E49-B84A-8352-D5AC82E13584}" type="datetimeFigureOut">
              <a:rPr lang="en-US" smtClean="0"/>
              <a:t>11/21/2023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8C1CA2-2EE8-2A42-9ECE-D897C4D1C54B}" type="slidenum">
              <a:rPr lang="en-US" smtClean="0"/>
              <a:t>‹#›</a:t>
            </a:fld>
            <a:endParaRPr lang="en-US" dirty="0"/>
          </a:p>
        </p:txBody>
      </p:sp>
    </p:spTree>
    <p:extLst>
      <p:ext uri="{BB962C8B-B14F-4D97-AF65-F5344CB8AC3E}">
        <p14:creationId xmlns:p14="http://schemas.microsoft.com/office/powerpoint/2010/main" val="11648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85F36-6E49-B84A-8352-D5AC82E13584}" type="datetimeFigureOut">
              <a:rPr lang="en-US" smtClean="0"/>
              <a:t>11/21/2023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8C1CA2-2EE8-2A42-9ECE-D897C4D1C54B}" type="slidenum">
              <a:rPr lang="en-US" smtClean="0"/>
              <a:t>‹#›</a:t>
            </a:fld>
            <a:endParaRPr lang="en-US" dirty="0"/>
          </a:p>
        </p:txBody>
      </p:sp>
    </p:spTree>
    <p:extLst>
      <p:ext uri="{BB962C8B-B14F-4D97-AF65-F5344CB8AC3E}">
        <p14:creationId xmlns:p14="http://schemas.microsoft.com/office/powerpoint/2010/main" val="1455238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B4985F36-6E49-B84A-8352-D5AC82E13584}" type="datetimeFigureOut">
              <a:rPr lang="en-US" smtClean="0"/>
              <a:t>11/21/2023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8C1CA2-2EE8-2A42-9ECE-D897C4D1C54B}" type="slidenum">
              <a:rPr lang="en-US" smtClean="0"/>
              <a:t>‹#›</a:t>
            </a:fld>
            <a:endParaRPr lang="en-US" dirty="0"/>
          </a:p>
        </p:txBody>
      </p:sp>
    </p:spTree>
    <p:extLst>
      <p:ext uri="{BB962C8B-B14F-4D97-AF65-F5344CB8AC3E}">
        <p14:creationId xmlns:p14="http://schemas.microsoft.com/office/powerpoint/2010/main" val="506869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B4985F36-6E49-B84A-8352-D5AC82E13584}" type="datetimeFigureOut">
              <a:rPr lang="en-US" smtClean="0"/>
              <a:t>11/21/2023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8C1CA2-2EE8-2A42-9ECE-D897C4D1C54B}" type="slidenum">
              <a:rPr lang="en-US" smtClean="0"/>
              <a:t>‹#›</a:t>
            </a:fld>
            <a:endParaRPr lang="en-US" dirty="0"/>
          </a:p>
        </p:txBody>
      </p:sp>
    </p:spTree>
    <p:extLst>
      <p:ext uri="{BB962C8B-B14F-4D97-AF65-F5344CB8AC3E}">
        <p14:creationId xmlns:p14="http://schemas.microsoft.com/office/powerpoint/2010/main" val="2033122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0AF2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85F36-6E49-B84A-8352-D5AC82E13584}" type="datetimeFigureOut">
              <a:rPr lang="en-US" smtClean="0"/>
              <a:t>11/21/2023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8C1CA2-2EE8-2A42-9ECE-D897C4D1C54B}" type="slidenum">
              <a:rPr lang="en-US" smtClean="0"/>
              <a:t>‹#›</a:t>
            </a:fld>
            <a:endParaRPr lang="en-US" dirty="0"/>
          </a:p>
        </p:txBody>
      </p:sp>
    </p:spTree>
    <p:extLst>
      <p:ext uri="{BB962C8B-B14F-4D97-AF65-F5344CB8AC3E}">
        <p14:creationId xmlns:p14="http://schemas.microsoft.com/office/powerpoint/2010/main" val="6438749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Gill Sans MT"/>
          <a:ea typeface="+mj-ea"/>
          <a:cs typeface="Gill Sans MT"/>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000" b="0" i="0" kern="1200">
          <a:solidFill>
            <a:schemeClr val="tx1"/>
          </a:solidFill>
          <a:latin typeface="Gill Sans MT"/>
          <a:ea typeface="+mn-ea"/>
          <a:cs typeface="Gill Sans MT"/>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ill Sans MT"/>
          <a:ea typeface="+mn-ea"/>
          <a:cs typeface="Gill Sans MT"/>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ill Sans MT"/>
          <a:ea typeface="+mn-ea"/>
          <a:cs typeface="Gill Sans MT"/>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ill Sans MT"/>
          <a:ea typeface="+mn-ea"/>
          <a:cs typeface="Gill Sans MT"/>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ill Sans MT"/>
          <a:ea typeface="+mn-ea"/>
          <a:cs typeface="Gill Sans MT"/>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www.nyland-pri.swindon.sch.uk/about/semh-support-team"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75757"/>
        </a:solidFill>
        <a:effectLst/>
      </p:bgPr>
    </p:bg>
    <p:spTree>
      <p:nvGrpSpPr>
        <p:cNvPr id="1" name=""/>
        <p:cNvGrpSpPr/>
        <p:nvPr/>
      </p:nvGrpSpPr>
      <p:grpSpPr>
        <a:xfrm>
          <a:off x="0" y="0"/>
          <a:ext cx="0" cy="0"/>
          <a:chOff x="0" y="0"/>
          <a:chExt cx="0" cy="0"/>
        </a:xfrm>
      </p:grpSpPr>
      <p:sp>
        <p:nvSpPr>
          <p:cNvPr id="14" name="Rectangle 13"/>
          <p:cNvSpPr/>
          <p:nvPr/>
        </p:nvSpPr>
        <p:spPr>
          <a:xfrm>
            <a:off x="5708649" y="4951416"/>
            <a:ext cx="3460987" cy="1918696"/>
          </a:xfrm>
          <a:prstGeom prst="rect">
            <a:avLst/>
          </a:prstGeom>
          <a:solidFill>
            <a:srgbClr val="40AF2B"/>
          </a:solidFill>
          <a:ln>
            <a:noFill/>
          </a:ln>
          <a:effectLst>
            <a:innerShdw blurRad="63500" dist="50800" dir="13500000">
              <a:prstClr val="black">
                <a:alpha val="24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110842" y="5714189"/>
            <a:ext cx="4302132" cy="2092881"/>
          </a:xfrm>
          <a:prstGeom prst="rect">
            <a:avLst/>
          </a:prstGeom>
          <a:noFill/>
        </p:spPr>
        <p:txBody>
          <a:bodyPr wrap="square" rtlCol="0">
            <a:spAutoFit/>
          </a:bodyPr>
          <a:lstStyle/>
          <a:p>
            <a:r>
              <a:rPr lang="en-GB" sz="2400" b="1" dirty="0">
                <a:solidFill>
                  <a:schemeClr val="bg1"/>
                </a:solidFill>
              </a:rPr>
              <a:t/>
            </a:r>
            <a:br>
              <a:rPr lang="en-GB" sz="2400" b="1" dirty="0">
                <a:solidFill>
                  <a:schemeClr val="bg1"/>
                </a:solidFill>
              </a:rPr>
            </a:br>
            <a:r>
              <a:rPr lang="en-GB" sz="2400" b="1" dirty="0">
                <a:solidFill>
                  <a:schemeClr val="bg1"/>
                </a:solidFill>
              </a:rPr>
              <a:t/>
            </a:r>
            <a:br>
              <a:rPr lang="en-GB" sz="2400" b="1" dirty="0">
                <a:solidFill>
                  <a:schemeClr val="bg1"/>
                </a:solidFill>
              </a:rPr>
            </a:br>
            <a:r>
              <a:rPr lang="en-GB" b="1" dirty="0">
                <a:solidFill>
                  <a:schemeClr val="bg1"/>
                </a:solidFill>
              </a:rPr>
              <a:t>Aarron Wynne – Team Leader</a:t>
            </a:r>
            <a:r>
              <a:rPr lang="en-GB" sz="3200" b="1" dirty="0">
                <a:solidFill>
                  <a:schemeClr val="bg1"/>
                </a:solidFill>
              </a:rPr>
              <a:t/>
            </a:r>
            <a:br>
              <a:rPr lang="en-GB" sz="3200" b="1" dirty="0">
                <a:solidFill>
                  <a:schemeClr val="bg1"/>
                </a:solidFill>
              </a:rPr>
            </a:br>
            <a:r>
              <a:rPr lang="en-GB" sz="3200" b="1" dirty="0">
                <a:solidFill>
                  <a:schemeClr val="bg1"/>
                </a:solidFill>
              </a:rPr>
              <a:t/>
            </a:r>
            <a:br>
              <a:rPr lang="en-GB" sz="3200" b="1" dirty="0">
                <a:solidFill>
                  <a:schemeClr val="bg1"/>
                </a:solidFill>
              </a:rPr>
            </a:br>
            <a:endParaRPr lang="en-GB" sz="3200" b="1" dirty="0">
              <a:solidFill>
                <a:schemeClr val="bg1"/>
              </a:solidFill>
            </a:endParaRPr>
          </a:p>
        </p:txBody>
      </p:sp>
      <p:sp>
        <p:nvSpPr>
          <p:cNvPr id="7" name="Rectangle 6"/>
          <p:cNvSpPr/>
          <p:nvPr/>
        </p:nvSpPr>
        <p:spPr>
          <a:xfrm>
            <a:off x="5715000" y="-43077"/>
            <a:ext cx="3429000" cy="1852827"/>
          </a:xfrm>
          <a:prstGeom prst="rect">
            <a:avLst/>
          </a:prstGeom>
          <a:solidFill>
            <a:srgbClr val="40AF2B"/>
          </a:solidFill>
          <a:ln>
            <a:noFill/>
          </a:ln>
          <a:effectLst>
            <a:innerShdw blurRad="63500" dist="50800" dir="13500000">
              <a:prstClr val="black">
                <a:alpha val="24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6105990" y="5354610"/>
            <a:ext cx="2770610" cy="523220"/>
          </a:xfrm>
          <a:prstGeom prst="rect">
            <a:avLst/>
          </a:prstGeom>
          <a:noFill/>
        </p:spPr>
        <p:txBody>
          <a:bodyPr wrap="square" rtlCol="0">
            <a:spAutoFit/>
          </a:bodyPr>
          <a:lstStyle/>
          <a:p>
            <a:pPr algn="ctr"/>
            <a:r>
              <a:rPr lang="en-GB" sz="1400" i="1" dirty="0">
                <a:solidFill>
                  <a:schemeClr val="bg1"/>
                </a:solidFill>
              </a:rPr>
              <a:t>“ Values, culture and character through excellence in standards”</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6562468" y="5877830"/>
            <a:ext cx="2623368" cy="989880"/>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943386" y="327530"/>
            <a:ext cx="2991511" cy="1012644"/>
          </a:xfrm>
          <a:prstGeom prst="rect">
            <a:avLst/>
          </a:prstGeom>
        </p:spPr>
      </p:pic>
      <p:sp>
        <p:nvSpPr>
          <p:cNvPr id="3" name="Rectangle 2"/>
          <p:cNvSpPr/>
          <p:nvPr/>
        </p:nvSpPr>
        <p:spPr>
          <a:xfrm>
            <a:off x="-48184" y="-43077"/>
            <a:ext cx="5756835" cy="1675035"/>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 name="Picture 9"/>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41835" y="1703294"/>
            <a:ext cx="5756836" cy="3310965"/>
          </a:xfrm>
          <a:prstGeom prst="rect">
            <a:avLst/>
          </a:prstGeom>
        </p:spPr>
      </p:pic>
      <p:pic>
        <p:nvPicPr>
          <p:cNvPr id="13" name="Picture 12"/>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5715001" y="1705813"/>
            <a:ext cx="3429000" cy="3316503"/>
          </a:xfrm>
          <a:prstGeom prst="rect">
            <a:avLst/>
          </a:prstGeom>
        </p:spPr>
      </p:pic>
      <p:sp>
        <p:nvSpPr>
          <p:cNvPr id="11" name="TextBox 10">
            <a:extLst>
              <a:ext uri="{FF2B5EF4-FFF2-40B4-BE49-F238E27FC236}">
                <a16:creationId xmlns:a16="http://schemas.microsoft.com/office/drawing/2014/main" id="{DB58E696-728E-40AA-8AB9-00FB7A05EC5C}"/>
              </a:ext>
            </a:extLst>
          </p:cNvPr>
          <p:cNvSpPr txBox="1"/>
          <p:nvPr/>
        </p:nvSpPr>
        <p:spPr>
          <a:xfrm>
            <a:off x="0" y="95423"/>
            <a:ext cx="5299702" cy="2185214"/>
          </a:xfrm>
          <a:prstGeom prst="rect">
            <a:avLst/>
          </a:prstGeom>
          <a:noFill/>
        </p:spPr>
        <p:txBody>
          <a:bodyPr wrap="square" rtlCol="0">
            <a:spAutoFit/>
          </a:bodyPr>
          <a:lstStyle/>
          <a:p>
            <a:r>
              <a:rPr lang="en-GB" sz="2400" b="1" dirty="0">
                <a:solidFill>
                  <a:schemeClr val="bg1"/>
                </a:solidFill>
              </a:rPr>
              <a:t>An introduction to </a:t>
            </a:r>
            <a:br>
              <a:rPr lang="en-GB" sz="2400" b="1" dirty="0">
                <a:solidFill>
                  <a:schemeClr val="bg1"/>
                </a:solidFill>
              </a:rPr>
            </a:br>
            <a:r>
              <a:rPr lang="en-GB" sz="2400" b="1" dirty="0">
                <a:solidFill>
                  <a:schemeClr val="bg1"/>
                </a:solidFill>
              </a:rPr>
              <a:t>the SEMH Support Team</a:t>
            </a:r>
          </a:p>
          <a:p>
            <a:r>
              <a:rPr lang="en-GB" sz="2400" b="1" dirty="0">
                <a:solidFill>
                  <a:schemeClr val="bg1"/>
                </a:solidFill>
              </a:rPr>
              <a:t>and a reminder of our service offer</a:t>
            </a:r>
            <a:r>
              <a:rPr lang="en-GB" sz="3200" b="1" dirty="0">
                <a:solidFill>
                  <a:schemeClr val="bg1"/>
                </a:solidFill>
              </a:rPr>
              <a:t/>
            </a:r>
            <a:br>
              <a:rPr lang="en-GB" sz="3200" b="1" dirty="0">
                <a:solidFill>
                  <a:schemeClr val="bg1"/>
                </a:solidFill>
              </a:rPr>
            </a:br>
            <a:r>
              <a:rPr lang="en-GB" sz="3200" b="1" dirty="0">
                <a:solidFill>
                  <a:schemeClr val="bg1"/>
                </a:solidFill>
              </a:rPr>
              <a:t/>
            </a:r>
            <a:br>
              <a:rPr lang="en-GB" sz="3200" b="1" dirty="0">
                <a:solidFill>
                  <a:schemeClr val="bg1"/>
                </a:solidFill>
              </a:rPr>
            </a:br>
            <a:endParaRPr lang="en-GB" sz="3200" b="1" dirty="0">
              <a:solidFill>
                <a:schemeClr val="bg1"/>
              </a:solidFill>
            </a:endParaRPr>
          </a:p>
        </p:txBody>
      </p:sp>
    </p:spTree>
    <p:extLst>
      <p:ext uri="{BB962C8B-B14F-4D97-AF65-F5344CB8AC3E}">
        <p14:creationId xmlns:p14="http://schemas.microsoft.com/office/powerpoint/2010/main" val="14462608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0509" y="59693"/>
            <a:ext cx="8067228" cy="400110"/>
          </a:xfrm>
          <a:prstGeom prst="rect">
            <a:avLst/>
          </a:prstGeom>
          <a:noFill/>
        </p:spPr>
        <p:txBody>
          <a:bodyPr wrap="square" rtlCol="0">
            <a:spAutoFit/>
          </a:bodyPr>
          <a:lstStyle/>
          <a:p>
            <a:r>
              <a:rPr lang="en-GB" sz="2000" b="1" dirty="0">
                <a:solidFill>
                  <a:schemeClr val="bg1"/>
                </a:solidFill>
              </a:rPr>
              <a:t>Who are the SEMH Support Team?</a:t>
            </a:r>
          </a:p>
        </p:txBody>
      </p:sp>
      <p:sp>
        <p:nvSpPr>
          <p:cNvPr id="6" name="TextBox 5"/>
          <p:cNvSpPr txBox="1"/>
          <p:nvPr/>
        </p:nvSpPr>
        <p:spPr>
          <a:xfrm>
            <a:off x="383405" y="646495"/>
            <a:ext cx="5169257" cy="3477875"/>
          </a:xfrm>
          <a:prstGeom prst="rect">
            <a:avLst/>
          </a:prstGeom>
          <a:noFill/>
        </p:spPr>
        <p:txBody>
          <a:bodyPr wrap="square" rtlCol="0">
            <a:spAutoFit/>
          </a:bodyPr>
          <a:lstStyle/>
          <a:p>
            <a:r>
              <a:rPr lang="en-GB" sz="2000" b="1" dirty="0">
                <a:solidFill>
                  <a:schemeClr val="bg1"/>
                </a:solidFill>
              </a:rPr>
              <a:t>Team Leader</a:t>
            </a:r>
            <a:br>
              <a:rPr lang="en-GB" sz="2000" b="1" dirty="0">
                <a:solidFill>
                  <a:schemeClr val="bg1"/>
                </a:solidFill>
              </a:rPr>
            </a:br>
            <a:r>
              <a:rPr lang="en-GB" sz="2000" dirty="0">
                <a:solidFill>
                  <a:schemeClr val="bg1"/>
                </a:solidFill>
              </a:rPr>
              <a:t>Aarron Wynne</a:t>
            </a:r>
            <a:r>
              <a:rPr lang="en-GB" sz="2000" b="1" dirty="0">
                <a:solidFill>
                  <a:schemeClr val="bg1"/>
                </a:solidFill>
              </a:rPr>
              <a:t/>
            </a:r>
            <a:br>
              <a:rPr lang="en-GB" sz="2000" b="1" dirty="0">
                <a:solidFill>
                  <a:schemeClr val="bg1"/>
                </a:solidFill>
              </a:rPr>
            </a:br>
            <a:r>
              <a:rPr lang="en-GB" sz="2000" b="1" dirty="0">
                <a:solidFill>
                  <a:schemeClr val="bg1"/>
                </a:solidFill>
              </a:rPr>
              <a:t/>
            </a:r>
            <a:br>
              <a:rPr lang="en-GB" sz="2000" b="1" dirty="0">
                <a:solidFill>
                  <a:schemeClr val="bg1"/>
                </a:solidFill>
              </a:rPr>
            </a:br>
            <a:r>
              <a:rPr lang="en-GB" sz="2000" b="1" dirty="0">
                <a:solidFill>
                  <a:schemeClr val="bg1"/>
                </a:solidFill>
              </a:rPr>
              <a:t>Advisory Teachers </a:t>
            </a:r>
            <a:br>
              <a:rPr lang="en-GB" sz="2000" b="1" dirty="0">
                <a:solidFill>
                  <a:schemeClr val="bg1"/>
                </a:solidFill>
              </a:rPr>
            </a:br>
            <a:r>
              <a:rPr lang="en-GB" sz="2000" dirty="0">
                <a:solidFill>
                  <a:schemeClr val="bg1"/>
                </a:solidFill>
              </a:rPr>
              <a:t>Carol Shute </a:t>
            </a:r>
            <a:br>
              <a:rPr lang="en-GB" sz="2000" dirty="0">
                <a:solidFill>
                  <a:schemeClr val="bg1"/>
                </a:solidFill>
              </a:rPr>
            </a:br>
            <a:r>
              <a:rPr lang="en-GB" sz="2000" dirty="0">
                <a:solidFill>
                  <a:schemeClr val="bg1"/>
                </a:solidFill>
              </a:rPr>
              <a:t>Carrie-Ann Cornfield</a:t>
            </a:r>
            <a:br>
              <a:rPr lang="en-GB" sz="2000" dirty="0">
                <a:solidFill>
                  <a:schemeClr val="bg1"/>
                </a:solidFill>
              </a:rPr>
            </a:br>
            <a:r>
              <a:rPr lang="en-GB" sz="2000" dirty="0">
                <a:solidFill>
                  <a:schemeClr val="bg1"/>
                </a:solidFill>
              </a:rPr>
              <a:t>Beki Renowden </a:t>
            </a:r>
            <a:r>
              <a:rPr lang="en-GB" sz="2000" b="1" dirty="0">
                <a:solidFill>
                  <a:schemeClr val="bg1"/>
                </a:solidFill>
              </a:rPr>
              <a:t/>
            </a:r>
            <a:br>
              <a:rPr lang="en-GB" sz="2000" b="1" dirty="0">
                <a:solidFill>
                  <a:schemeClr val="bg1"/>
                </a:solidFill>
              </a:rPr>
            </a:br>
            <a:r>
              <a:rPr lang="en-GB" sz="2000" b="1" dirty="0">
                <a:solidFill>
                  <a:schemeClr val="bg1"/>
                </a:solidFill>
              </a:rPr>
              <a:t/>
            </a:r>
            <a:br>
              <a:rPr lang="en-GB" sz="2000" b="1" dirty="0">
                <a:solidFill>
                  <a:schemeClr val="bg1"/>
                </a:solidFill>
              </a:rPr>
            </a:br>
            <a:r>
              <a:rPr lang="en-GB" sz="2000" b="1" dirty="0">
                <a:solidFill>
                  <a:prstClr val="white"/>
                </a:solidFill>
              </a:rPr>
              <a:t>Administrator</a:t>
            </a:r>
            <a:br>
              <a:rPr lang="en-GB" sz="2000" b="1" dirty="0">
                <a:solidFill>
                  <a:prstClr val="white"/>
                </a:solidFill>
              </a:rPr>
            </a:br>
            <a:r>
              <a:rPr lang="en-GB" sz="2000" dirty="0">
                <a:solidFill>
                  <a:prstClr val="white"/>
                </a:solidFill>
              </a:rPr>
              <a:t>Clare Holmes</a:t>
            </a:r>
            <a:r>
              <a:rPr lang="en-GB" sz="2000" b="1" dirty="0">
                <a:solidFill>
                  <a:schemeClr val="bg1"/>
                </a:solidFill>
              </a:rPr>
              <a:t/>
            </a:r>
            <a:br>
              <a:rPr lang="en-GB" sz="2000" b="1" dirty="0">
                <a:solidFill>
                  <a:schemeClr val="bg1"/>
                </a:solidFill>
              </a:rPr>
            </a:br>
            <a:endParaRPr lang="en-GB" sz="2000" dirty="0">
              <a:solidFill>
                <a:schemeClr val="bg1"/>
              </a:solidFill>
            </a:endParaRPr>
          </a:p>
        </p:txBody>
      </p:sp>
      <p:sp>
        <p:nvSpPr>
          <p:cNvPr id="11" name="TextBox 10"/>
          <p:cNvSpPr txBox="1"/>
          <p:nvPr/>
        </p:nvSpPr>
        <p:spPr>
          <a:xfrm>
            <a:off x="357419" y="5457452"/>
            <a:ext cx="7810318" cy="1508105"/>
          </a:xfrm>
          <a:prstGeom prst="rect">
            <a:avLst/>
          </a:prstGeom>
          <a:noFill/>
        </p:spPr>
        <p:txBody>
          <a:bodyPr wrap="square" rtlCol="0">
            <a:spAutoFit/>
          </a:bodyPr>
          <a:lstStyle/>
          <a:p>
            <a:r>
              <a:rPr lang="en-GB" sz="2000" dirty="0">
                <a:solidFill>
                  <a:schemeClr val="bg1"/>
                </a:solidFill>
              </a:rPr>
              <a:t>Our remit;</a:t>
            </a:r>
            <a:br>
              <a:rPr lang="en-GB" sz="2000" dirty="0">
                <a:solidFill>
                  <a:schemeClr val="bg1"/>
                </a:solidFill>
              </a:rPr>
            </a:br>
            <a:r>
              <a:rPr lang="en-GB" sz="2000" i="1" dirty="0">
                <a:solidFill>
                  <a:schemeClr val="bg1"/>
                </a:solidFill>
              </a:rPr>
              <a:t>“</a:t>
            </a:r>
            <a:r>
              <a:rPr lang="en-GB" sz="2000" b="1" dirty="0">
                <a:solidFill>
                  <a:schemeClr val="bg1"/>
                </a:solidFill>
              </a:rPr>
              <a:t>To facilitate schools to manage and support pupils with SEMH needs within their environment”</a:t>
            </a:r>
            <a:r>
              <a:rPr lang="en-GB" sz="1600" dirty="0">
                <a:solidFill>
                  <a:schemeClr val="bg1"/>
                </a:solidFill>
              </a:rPr>
              <a:t/>
            </a:r>
            <a:br>
              <a:rPr lang="en-GB" sz="1600" dirty="0">
                <a:solidFill>
                  <a:schemeClr val="bg1"/>
                </a:solidFill>
              </a:rPr>
            </a:br>
            <a:r>
              <a:rPr lang="en-GB" sz="1600" dirty="0">
                <a:solidFill>
                  <a:schemeClr val="bg1"/>
                </a:solidFill>
              </a:rPr>
              <a:t/>
            </a:r>
            <a:br>
              <a:rPr lang="en-GB" sz="1600" dirty="0">
                <a:solidFill>
                  <a:schemeClr val="bg1"/>
                </a:solidFill>
              </a:rPr>
            </a:br>
            <a:endParaRPr lang="en-GB" sz="1600" dirty="0">
              <a:solidFill>
                <a:schemeClr val="bg1"/>
              </a:solidFill>
            </a:endParaRPr>
          </a:p>
        </p:txBody>
      </p:sp>
      <p:sp>
        <p:nvSpPr>
          <p:cNvPr id="7" name="Rectangle 6">
            <a:extLst>
              <a:ext uri="{FF2B5EF4-FFF2-40B4-BE49-F238E27FC236}">
                <a16:creationId xmlns:a16="http://schemas.microsoft.com/office/drawing/2014/main" id="{A887CA5E-E213-45A7-B873-F6E06E4A646A}"/>
              </a:ext>
            </a:extLst>
          </p:cNvPr>
          <p:cNvSpPr/>
          <p:nvPr/>
        </p:nvSpPr>
        <p:spPr>
          <a:xfrm>
            <a:off x="126495" y="3816593"/>
            <a:ext cx="8272167" cy="1723549"/>
          </a:xfrm>
          <a:prstGeom prst="rect">
            <a:avLst/>
          </a:prstGeom>
        </p:spPr>
        <p:txBody>
          <a:bodyPr wrap="square">
            <a:spAutoFit/>
          </a:bodyPr>
          <a:lstStyle/>
          <a:p>
            <a:pPr marL="285750" indent="-285750">
              <a:buFont typeface="Arial" panose="020B0604020202020204" pitchFamily="34" charset="0"/>
              <a:buChar char="•"/>
            </a:pPr>
            <a:r>
              <a:rPr lang="en-GB" dirty="0">
                <a:solidFill>
                  <a:schemeClr val="bg1"/>
                </a:solidFill>
              </a:rPr>
              <a:t>Collectively, the team has over 160 years combined education and/or SEMH experience</a:t>
            </a:r>
          </a:p>
          <a:p>
            <a:pPr marL="285750" indent="-285750">
              <a:buFont typeface="Arial" panose="020B0604020202020204" pitchFamily="34" charset="0"/>
              <a:buChar char="•"/>
            </a:pPr>
            <a:r>
              <a:rPr lang="en-GB" dirty="0">
                <a:solidFill>
                  <a:schemeClr val="bg1"/>
                </a:solidFill>
              </a:rPr>
              <a:t>The team has been working in the borough for over fifteen years</a:t>
            </a:r>
          </a:p>
          <a:p>
            <a:pPr marL="285750" indent="-285750">
              <a:buFont typeface="Arial" panose="020B0604020202020204" pitchFamily="34" charset="0"/>
              <a:buChar char="•"/>
            </a:pPr>
            <a:r>
              <a:rPr lang="en-GB" dirty="0">
                <a:solidFill>
                  <a:schemeClr val="bg1"/>
                </a:solidFill>
              </a:rPr>
              <a:t>Generally we are a 12 week provision – however, many referrals take longer due to the nature of the role.</a:t>
            </a:r>
          </a:p>
          <a:p>
            <a:pPr marL="285750" indent="-285750">
              <a:buFont typeface="Arial" panose="020B0604020202020204" pitchFamily="34" charset="0"/>
              <a:buChar char="•"/>
            </a:pPr>
            <a:endParaRPr lang="en-GB" sz="1600" dirty="0">
              <a:solidFill>
                <a:schemeClr val="bg1"/>
              </a:solidFill>
            </a:endParaRPr>
          </a:p>
        </p:txBody>
      </p:sp>
      <p:sp>
        <p:nvSpPr>
          <p:cNvPr id="2" name="TextBox 1">
            <a:extLst>
              <a:ext uri="{FF2B5EF4-FFF2-40B4-BE49-F238E27FC236}">
                <a16:creationId xmlns:a16="http://schemas.microsoft.com/office/drawing/2014/main" id="{3E21A054-BB9B-429C-92CF-1F9C56DA5804}"/>
              </a:ext>
            </a:extLst>
          </p:cNvPr>
          <p:cNvSpPr txBox="1"/>
          <p:nvPr/>
        </p:nvSpPr>
        <p:spPr>
          <a:xfrm>
            <a:off x="3101008" y="1539047"/>
            <a:ext cx="2941984" cy="2246769"/>
          </a:xfrm>
          <a:prstGeom prst="rect">
            <a:avLst/>
          </a:prstGeom>
          <a:noFill/>
        </p:spPr>
        <p:txBody>
          <a:bodyPr wrap="square" rtlCol="0">
            <a:spAutoFit/>
          </a:bodyPr>
          <a:lstStyle/>
          <a:p>
            <a:r>
              <a:rPr lang="en-GB" sz="2000" b="1" dirty="0">
                <a:solidFill>
                  <a:schemeClr val="bg1"/>
                </a:solidFill>
              </a:rPr>
              <a:t>Outreach Workers</a:t>
            </a:r>
            <a:br>
              <a:rPr lang="en-GB" sz="2000" b="1" dirty="0">
                <a:solidFill>
                  <a:schemeClr val="bg1"/>
                </a:solidFill>
              </a:rPr>
            </a:br>
            <a:r>
              <a:rPr lang="en-GB" sz="2000" dirty="0">
                <a:solidFill>
                  <a:schemeClr val="bg1"/>
                </a:solidFill>
              </a:rPr>
              <a:t>Bekki Passant</a:t>
            </a:r>
            <a:br>
              <a:rPr lang="en-GB" sz="2000" dirty="0">
                <a:solidFill>
                  <a:schemeClr val="bg1"/>
                </a:solidFill>
              </a:rPr>
            </a:br>
            <a:r>
              <a:rPr lang="en-GB" sz="2000" dirty="0">
                <a:solidFill>
                  <a:schemeClr val="bg1"/>
                </a:solidFill>
              </a:rPr>
              <a:t>Dan McGuinness </a:t>
            </a:r>
            <a:br>
              <a:rPr lang="en-GB" sz="2000" dirty="0">
                <a:solidFill>
                  <a:schemeClr val="bg1"/>
                </a:solidFill>
              </a:rPr>
            </a:br>
            <a:r>
              <a:rPr lang="en-GB" sz="2000" dirty="0">
                <a:solidFill>
                  <a:schemeClr val="bg1"/>
                </a:solidFill>
              </a:rPr>
              <a:t>Jo Sayer </a:t>
            </a:r>
            <a:r>
              <a:rPr lang="en-GB" sz="2000" b="1" dirty="0">
                <a:solidFill>
                  <a:schemeClr val="bg1"/>
                </a:solidFill>
              </a:rPr>
              <a:t/>
            </a:r>
            <a:br>
              <a:rPr lang="en-GB" sz="2000" b="1" dirty="0">
                <a:solidFill>
                  <a:schemeClr val="bg1"/>
                </a:solidFill>
              </a:rPr>
            </a:br>
            <a:r>
              <a:rPr lang="en-GB" sz="2000" b="1" dirty="0">
                <a:solidFill>
                  <a:schemeClr val="bg1"/>
                </a:solidFill>
              </a:rPr>
              <a:t/>
            </a:r>
            <a:br>
              <a:rPr lang="en-GB" sz="2000" b="1" dirty="0">
                <a:solidFill>
                  <a:schemeClr val="bg1"/>
                </a:solidFill>
              </a:rPr>
            </a:br>
            <a:r>
              <a:rPr lang="en-GB" sz="2000" b="1" dirty="0">
                <a:solidFill>
                  <a:schemeClr val="bg1"/>
                </a:solidFill>
              </a:rPr>
              <a:t/>
            </a:r>
            <a:br>
              <a:rPr lang="en-GB" sz="2000" b="1" dirty="0">
                <a:solidFill>
                  <a:schemeClr val="bg1"/>
                </a:solidFill>
              </a:rPr>
            </a:br>
            <a:endParaRPr lang="en-GB" sz="2000" dirty="0"/>
          </a:p>
        </p:txBody>
      </p:sp>
    </p:spTree>
    <p:extLst>
      <p:ext uri="{BB962C8B-B14F-4D97-AF65-F5344CB8AC3E}">
        <p14:creationId xmlns:p14="http://schemas.microsoft.com/office/powerpoint/2010/main" val="1269073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a:xfrm>
            <a:off x="0" y="0"/>
            <a:ext cx="9144000" cy="1195327"/>
          </a:xfrm>
          <a:prstGeom prst="rect">
            <a:avLst/>
          </a:prstGeom>
          <a:solidFill>
            <a:srgbClr val="40A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342693" y="74559"/>
            <a:ext cx="2991511" cy="1012644"/>
          </a:xfrm>
          <a:prstGeom prst="rect">
            <a:avLst/>
          </a:prstGeom>
        </p:spPr>
      </p:pic>
      <p:sp>
        <p:nvSpPr>
          <p:cNvPr id="9" name="Title 1"/>
          <p:cNvSpPr txBox="1">
            <a:spLocks/>
          </p:cNvSpPr>
          <p:nvPr/>
        </p:nvSpPr>
        <p:spPr>
          <a:xfrm>
            <a:off x="137913" y="1269886"/>
            <a:ext cx="8229600" cy="33592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Gill Sans MT"/>
                <a:ea typeface="+mj-ea"/>
                <a:cs typeface="Gill Sans MT"/>
              </a:defRPr>
            </a:lvl1pPr>
          </a:lstStyle>
          <a:p>
            <a:r>
              <a:rPr lang="en-GB" sz="1800" b="1" dirty="0"/>
              <a:t>What do </a:t>
            </a:r>
            <a:r>
              <a:rPr lang="en-GB" sz="2000" b="1" dirty="0"/>
              <a:t>we</a:t>
            </a:r>
            <a:r>
              <a:rPr lang="en-GB" sz="1800" b="1" dirty="0"/>
              <a:t> do in schools/settings?</a:t>
            </a:r>
          </a:p>
        </p:txBody>
      </p:sp>
      <p:sp>
        <p:nvSpPr>
          <p:cNvPr id="8" name="Content Placeholder 2">
            <a:extLst>
              <a:ext uri="{FF2B5EF4-FFF2-40B4-BE49-F238E27FC236}">
                <a16:creationId xmlns:a16="http://schemas.microsoft.com/office/drawing/2014/main" id="{EB47D4A6-E668-4F28-874A-48CB80AC84F2}"/>
              </a:ext>
            </a:extLst>
          </p:cNvPr>
          <p:cNvSpPr txBox="1">
            <a:spLocks/>
          </p:cNvSpPr>
          <p:nvPr/>
        </p:nvSpPr>
        <p:spPr>
          <a:xfrm>
            <a:off x="137914" y="1680366"/>
            <a:ext cx="7521844" cy="499705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000" b="0" i="0" kern="1200">
                <a:solidFill>
                  <a:schemeClr val="tx1"/>
                </a:solidFill>
                <a:latin typeface="Gill Sans MT"/>
                <a:ea typeface="+mn-ea"/>
                <a:cs typeface="Gill Sans MT"/>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ill Sans MT"/>
                <a:ea typeface="+mn-ea"/>
                <a:cs typeface="Gill Sans MT"/>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ill Sans MT"/>
                <a:ea typeface="+mn-ea"/>
                <a:cs typeface="Gill Sans MT"/>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ill Sans MT"/>
                <a:ea typeface="+mn-ea"/>
                <a:cs typeface="Gill Sans MT"/>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ill Sans MT"/>
                <a:ea typeface="+mn-ea"/>
                <a:cs typeface="Gill Sans MT"/>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600" dirty="0">
                <a:latin typeface="+mn-lt"/>
              </a:rPr>
              <a:t>We mainly work with staff, addressing needs at all levels;</a:t>
            </a:r>
          </a:p>
          <a:p>
            <a:pPr>
              <a:buFont typeface="Wingdings" panose="05000000000000000000" pitchFamily="2" charset="2"/>
              <a:buChar char="Ø"/>
            </a:pPr>
            <a:r>
              <a:rPr lang="en-GB" sz="1600" b="1" dirty="0"/>
              <a:t>Bought in schools can access 6 ‘individual pupil’ referrals, per financial year</a:t>
            </a:r>
            <a:br>
              <a:rPr lang="en-GB" sz="1600" b="1" dirty="0"/>
            </a:br>
            <a:endParaRPr lang="en-GB" sz="1600" b="1" dirty="0"/>
          </a:p>
          <a:p>
            <a:pPr>
              <a:buFont typeface="Wingdings" panose="05000000000000000000" pitchFamily="2" charset="2"/>
              <a:buChar char="Ø"/>
            </a:pPr>
            <a:r>
              <a:rPr lang="en-GB" sz="1600" b="1" dirty="0"/>
              <a:t>Teacher support (does not count toward 6 limit) </a:t>
            </a:r>
            <a:br>
              <a:rPr lang="en-GB" sz="1600" b="1" dirty="0"/>
            </a:br>
            <a:r>
              <a:rPr lang="en-GB" sz="1600" dirty="0"/>
              <a:t>e.g. ECTs/NQTs</a:t>
            </a:r>
            <a:r>
              <a:rPr lang="en-GB" sz="1600" b="1" dirty="0"/>
              <a:t/>
            </a:r>
            <a:br>
              <a:rPr lang="en-GB" sz="1600" b="1" dirty="0"/>
            </a:br>
            <a:endParaRPr lang="en-GB" sz="1600" b="1" dirty="0"/>
          </a:p>
          <a:p>
            <a:pPr>
              <a:buFont typeface="Wingdings" panose="05000000000000000000" pitchFamily="2" charset="2"/>
              <a:buChar char="Ø"/>
            </a:pPr>
            <a:r>
              <a:rPr lang="en-GB" sz="1600" b="1" dirty="0"/>
              <a:t>Cohort support (does not count toward 6 limit)</a:t>
            </a:r>
            <a:br>
              <a:rPr lang="en-GB" sz="1600" b="1" dirty="0"/>
            </a:br>
            <a:r>
              <a:rPr lang="en-GB" sz="1600" dirty="0"/>
              <a:t>e.g. you may request that we review provision across a year group, or a key stage </a:t>
            </a:r>
            <a:br>
              <a:rPr lang="en-GB" sz="1600" dirty="0"/>
            </a:br>
            <a:r>
              <a:rPr lang="en-GB" sz="1600" dirty="0"/>
              <a:t>(the report does not include advice about specific children)</a:t>
            </a:r>
            <a:r>
              <a:rPr lang="en-GB" sz="1600" b="1" dirty="0">
                <a:latin typeface="+mn-lt"/>
              </a:rPr>
              <a:t/>
            </a:r>
            <a:br>
              <a:rPr lang="en-GB" sz="1600" b="1" dirty="0">
                <a:latin typeface="+mn-lt"/>
              </a:rPr>
            </a:br>
            <a:endParaRPr lang="en-GB" sz="1600" b="1" dirty="0">
              <a:latin typeface="+mn-lt"/>
            </a:endParaRPr>
          </a:p>
          <a:p>
            <a:pPr>
              <a:buFont typeface="Wingdings" panose="05000000000000000000" pitchFamily="2" charset="2"/>
              <a:buChar char="Ø"/>
            </a:pPr>
            <a:r>
              <a:rPr lang="en-GB" sz="1600" b="1" dirty="0">
                <a:latin typeface="+mn-lt"/>
              </a:rPr>
              <a:t>Training</a:t>
            </a:r>
            <a:br>
              <a:rPr lang="en-GB" sz="1600" b="1" dirty="0">
                <a:latin typeface="+mn-lt"/>
              </a:rPr>
            </a:br>
            <a:r>
              <a:rPr lang="en-GB" sz="1600" dirty="0">
                <a:latin typeface="+mn-lt"/>
              </a:rPr>
              <a:t>We offer a range of training sessions including Attachment &amp; Trauma Awareness, Positive behaviour management/de-escalation, Zones of Regulation, Lego ‘Therapy’, Play Leader Training and more, </a:t>
            </a:r>
            <a:r>
              <a:rPr lang="en-GB" sz="1600" b="1" dirty="0"/>
              <a:t/>
            </a:r>
            <a:br>
              <a:rPr lang="en-GB" sz="1600" b="1" dirty="0"/>
            </a:br>
            <a:endParaRPr lang="en-GB" sz="1600" dirty="0">
              <a:latin typeface="+mn-lt"/>
            </a:endParaRPr>
          </a:p>
          <a:p>
            <a:pPr>
              <a:buFont typeface="Wingdings" panose="05000000000000000000" pitchFamily="2" charset="2"/>
              <a:buChar char="Ø"/>
            </a:pPr>
            <a:r>
              <a:rPr lang="en-GB" sz="1600" b="1" dirty="0">
                <a:latin typeface="+mn-lt"/>
              </a:rPr>
              <a:t>Clinics (do not count toward 6 limit)</a:t>
            </a:r>
            <a:br>
              <a:rPr lang="en-GB" sz="1600" b="1" dirty="0">
                <a:latin typeface="+mn-lt"/>
              </a:rPr>
            </a:br>
            <a:r>
              <a:rPr lang="en-GB" sz="1600" dirty="0">
                <a:latin typeface="+mn-lt"/>
              </a:rPr>
              <a:t>Two members of staff can be requested (capacity dependent) to meet with staff in short, 20min slots at your school. Staff are welcomed to discuss specific pupils, however parental permission is required.</a:t>
            </a:r>
            <a:br>
              <a:rPr lang="en-GB" sz="1600" dirty="0">
                <a:latin typeface="+mn-lt"/>
              </a:rPr>
            </a:br>
            <a:r>
              <a:rPr lang="en-GB" sz="2000" dirty="0"/>
              <a:t/>
            </a:r>
            <a:br>
              <a:rPr lang="en-GB" sz="2000" dirty="0"/>
            </a:br>
            <a:endParaRPr lang="en-GB" sz="2000" dirty="0"/>
          </a:p>
          <a:p>
            <a:endParaRPr lang="en-GB" sz="2000" dirty="0"/>
          </a:p>
        </p:txBody>
      </p:sp>
    </p:spTree>
    <p:extLst>
      <p:ext uri="{BB962C8B-B14F-4D97-AF65-F5344CB8AC3E}">
        <p14:creationId xmlns:p14="http://schemas.microsoft.com/office/powerpoint/2010/main" val="2506424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a:xfrm>
            <a:off x="0" y="0"/>
            <a:ext cx="9144000" cy="1195327"/>
          </a:xfrm>
          <a:prstGeom prst="rect">
            <a:avLst/>
          </a:prstGeom>
          <a:solidFill>
            <a:srgbClr val="40A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342693" y="74559"/>
            <a:ext cx="2991511" cy="1012644"/>
          </a:xfrm>
          <a:prstGeom prst="rect">
            <a:avLst/>
          </a:prstGeom>
        </p:spPr>
      </p:pic>
      <p:sp>
        <p:nvSpPr>
          <p:cNvPr id="7" name="TextBox 6">
            <a:extLst>
              <a:ext uri="{FF2B5EF4-FFF2-40B4-BE49-F238E27FC236}">
                <a16:creationId xmlns:a16="http://schemas.microsoft.com/office/drawing/2014/main" id="{00B56BA8-B800-458E-95DD-0254A49F7EAB}"/>
              </a:ext>
            </a:extLst>
          </p:cNvPr>
          <p:cNvSpPr txBox="1"/>
          <p:nvPr/>
        </p:nvSpPr>
        <p:spPr>
          <a:xfrm>
            <a:off x="192901" y="1403466"/>
            <a:ext cx="7676820" cy="4339650"/>
          </a:xfrm>
          <a:prstGeom prst="rect">
            <a:avLst/>
          </a:prstGeom>
          <a:noFill/>
        </p:spPr>
        <p:txBody>
          <a:bodyPr wrap="square" rtlCol="0">
            <a:spAutoFit/>
          </a:bodyPr>
          <a:lstStyle/>
          <a:p>
            <a:r>
              <a:rPr lang="en-GB" sz="2000" b="1" dirty="0"/>
              <a:t>Key deliverables</a:t>
            </a:r>
            <a:r>
              <a:rPr lang="en-GB" b="1" dirty="0"/>
              <a:t/>
            </a:r>
            <a:br>
              <a:rPr lang="en-GB" b="1" dirty="0"/>
            </a:br>
            <a:endParaRPr lang="en-GB" b="1" dirty="0"/>
          </a:p>
          <a:p>
            <a:pPr marL="285750" indent="-285750">
              <a:buFont typeface="Wingdings" panose="05000000000000000000" pitchFamily="2" charset="2"/>
              <a:buChar char="ü"/>
            </a:pPr>
            <a:r>
              <a:rPr lang="en-GB" sz="1600" b="1" dirty="0"/>
              <a:t>Provide schools with practical strategies to effectively support dysregulated, challenging or withdrawn behaviour, within their setting</a:t>
            </a:r>
            <a:br>
              <a:rPr lang="en-GB" sz="1600" b="1" dirty="0"/>
            </a:br>
            <a:endParaRPr lang="en-GB" sz="1600" b="1" dirty="0"/>
          </a:p>
          <a:p>
            <a:pPr marL="285750" indent="-285750">
              <a:buFont typeface="Wingdings" panose="05000000000000000000" pitchFamily="2" charset="2"/>
              <a:buChar char="ü"/>
            </a:pPr>
            <a:r>
              <a:rPr lang="en-GB" sz="1600" b="1" dirty="0"/>
              <a:t>Provide high quality written advice and support </a:t>
            </a:r>
            <a:r>
              <a:rPr lang="en-GB" sz="1600" b="1" u="sng" dirty="0"/>
              <a:t>throughout</a:t>
            </a:r>
            <a:r>
              <a:rPr lang="en-GB" sz="1600" b="1" dirty="0"/>
              <a:t> the process. </a:t>
            </a:r>
            <a:br>
              <a:rPr lang="en-GB" sz="1600" b="1" dirty="0"/>
            </a:br>
            <a:endParaRPr lang="en-GB" sz="1600" b="1" dirty="0"/>
          </a:p>
          <a:p>
            <a:pPr marL="285750" indent="-285750">
              <a:buFont typeface="Wingdings" panose="05000000000000000000" pitchFamily="2" charset="2"/>
              <a:buChar char="ü"/>
            </a:pPr>
            <a:r>
              <a:rPr lang="en-GB" sz="1600" b="1" dirty="0"/>
              <a:t>Remain non-judgemental toward staff/parent/pupil needs</a:t>
            </a:r>
            <a:br>
              <a:rPr lang="en-GB" sz="1600" b="1" dirty="0"/>
            </a:br>
            <a:endParaRPr lang="en-GB" sz="1600" b="1" dirty="0"/>
          </a:p>
          <a:p>
            <a:pPr marL="285750" indent="-285750">
              <a:buFont typeface="Wingdings" panose="05000000000000000000" pitchFamily="2" charset="2"/>
              <a:buChar char="ü"/>
            </a:pPr>
            <a:r>
              <a:rPr lang="en-GB" sz="1600" b="1" dirty="0"/>
              <a:t>Pride our selves on responsiveness, both to initial requests for support and overall communication</a:t>
            </a:r>
            <a:br>
              <a:rPr lang="en-GB" sz="1600" b="1" dirty="0"/>
            </a:br>
            <a:endParaRPr lang="en-GB" sz="1600" b="1" dirty="0"/>
          </a:p>
          <a:p>
            <a:pPr marL="285750" indent="-285750">
              <a:buFont typeface="Wingdings" panose="05000000000000000000" pitchFamily="2" charset="2"/>
              <a:buChar char="ü"/>
            </a:pPr>
            <a:r>
              <a:rPr lang="en-GB" sz="1600" b="1" dirty="0"/>
              <a:t>Act as a critical friend </a:t>
            </a:r>
            <a:br>
              <a:rPr lang="en-GB" sz="1600" b="1" dirty="0"/>
            </a:br>
            <a:endParaRPr lang="en-GB" sz="1600" b="1" dirty="0"/>
          </a:p>
          <a:p>
            <a:pPr marL="285750" indent="-285750">
              <a:buFont typeface="Wingdings" panose="05000000000000000000" pitchFamily="2" charset="2"/>
              <a:buChar char="ü"/>
            </a:pPr>
            <a:r>
              <a:rPr lang="en-GB" sz="1600" b="1" dirty="0"/>
              <a:t>Demonstrate and promote wellbeing for all</a:t>
            </a:r>
            <a:br>
              <a:rPr lang="en-GB" sz="1600" b="1" dirty="0"/>
            </a:br>
            <a:endParaRPr lang="en-GB" sz="1600" b="1" dirty="0"/>
          </a:p>
          <a:p>
            <a:pPr marL="285750" indent="-285750">
              <a:buFont typeface="Wingdings" panose="05000000000000000000" pitchFamily="2" charset="2"/>
              <a:buChar char="ü"/>
            </a:pPr>
            <a:r>
              <a:rPr lang="en-GB" sz="1600" b="1" dirty="0"/>
              <a:t>Offer a listening ear to ‘soundboard’ (or ‘offload’) for school staff/ parents</a:t>
            </a:r>
          </a:p>
        </p:txBody>
      </p:sp>
    </p:spTree>
    <p:extLst>
      <p:ext uri="{BB962C8B-B14F-4D97-AF65-F5344CB8AC3E}">
        <p14:creationId xmlns:p14="http://schemas.microsoft.com/office/powerpoint/2010/main" val="1442793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a:xfrm>
            <a:off x="0" y="0"/>
            <a:ext cx="9144000" cy="1195327"/>
          </a:xfrm>
          <a:prstGeom prst="rect">
            <a:avLst/>
          </a:prstGeom>
          <a:solidFill>
            <a:srgbClr val="40A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342693" y="74559"/>
            <a:ext cx="2991511" cy="1012644"/>
          </a:xfrm>
          <a:prstGeom prst="rect">
            <a:avLst/>
          </a:prstGeom>
        </p:spPr>
      </p:pic>
      <p:sp>
        <p:nvSpPr>
          <p:cNvPr id="7" name="Title 1">
            <a:extLst>
              <a:ext uri="{FF2B5EF4-FFF2-40B4-BE49-F238E27FC236}">
                <a16:creationId xmlns:a16="http://schemas.microsoft.com/office/drawing/2014/main" id="{3F209B50-0A4A-4031-BE36-C601B5AE733F}"/>
              </a:ext>
            </a:extLst>
          </p:cNvPr>
          <p:cNvSpPr txBox="1">
            <a:spLocks/>
          </p:cNvSpPr>
          <p:nvPr/>
        </p:nvSpPr>
        <p:spPr>
          <a:xfrm>
            <a:off x="123825" y="1269886"/>
            <a:ext cx="4000500" cy="43819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Gill Sans MT"/>
                <a:ea typeface="+mj-ea"/>
                <a:cs typeface="Gill Sans MT"/>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sz="2000" b="1" dirty="0"/>
              <a:t>Our practice model</a:t>
            </a:r>
            <a:endParaRPr kumimoji="0" lang="en-GB" sz="2000" b="1" i="0" u="none" strike="noStrike" kern="1200" cap="none" spc="0" normalizeH="0" baseline="0" noProof="0" dirty="0">
              <a:ln>
                <a:noFill/>
              </a:ln>
              <a:effectLst/>
              <a:uLnTx/>
              <a:uFillTx/>
            </a:endParaRPr>
          </a:p>
        </p:txBody>
      </p:sp>
      <p:sp>
        <p:nvSpPr>
          <p:cNvPr id="10" name="TextBox 9">
            <a:extLst>
              <a:ext uri="{FF2B5EF4-FFF2-40B4-BE49-F238E27FC236}">
                <a16:creationId xmlns:a16="http://schemas.microsoft.com/office/drawing/2014/main" id="{CED099C3-893D-4916-B915-030B2C372054}"/>
              </a:ext>
            </a:extLst>
          </p:cNvPr>
          <p:cNvSpPr txBox="1"/>
          <p:nvPr/>
        </p:nvSpPr>
        <p:spPr>
          <a:xfrm>
            <a:off x="123825" y="1883976"/>
            <a:ext cx="8181065" cy="6494085"/>
          </a:xfrm>
          <a:prstGeom prst="rect">
            <a:avLst/>
          </a:prstGeom>
          <a:noFill/>
        </p:spPr>
        <p:txBody>
          <a:bodyPr wrap="square" rtlCol="0">
            <a:spAutoFit/>
          </a:bodyPr>
          <a:lstStyle/>
          <a:p>
            <a:pPr marL="285750" indent="-285750">
              <a:buFont typeface="Arial" panose="020B0604020202020204" pitchFamily="34" charset="0"/>
              <a:buChar char="•"/>
            </a:pPr>
            <a:r>
              <a:rPr lang="en-GB" sz="2000" dirty="0"/>
              <a:t>‘Suspected’ Attachment and/or Trauma makes up a large proportion of our referral base and is generally our main area of work.  Our advice is founded on accrued experience in mainstream and specialist SEMH schools and research based evidence. </a:t>
            </a:r>
            <a:br>
              <a:rPr lang="en-GB" sz="2000" dirty="0"/>
            </a:br>
            <a:r>
              <a:rPr lang="en-GB" sz="2000" dirty="0"/>
              <a:t/>
            </a:r>
            <a:br>
              <a:rPr lang="en-GB" sz="2000" dirty="0"/>
            </a:br>
            <a:r>
              <a:rPr lang="en-GB" sz="2000" dirty="0"/>
              <a:t>We have a number of staff who have accessed the KCA Attachment Training as well as two accredited ‘Attachment Leads’ via Touchbase (Louise </a:t>
            </a:r>
            <a:r>
              <a:rPr lang="en-GB" sz="2000" dirty="0" err="1"/>
              <a:t>Bombèr</a:t>
            </a:r>
            <a:r>
              <a:rPr lang="en-GB" sz="2000" dirty="0"/>
              <a:t>)</a:t>
            </a:r>
            <a:br>
              <a:rPr lang="en-GB" sz="2000" dirty="0"/>
            </a:br>
            <a:r>
              <a:rPr lang="en-GB" sz="2000" dirty="0"/>
              <a:t/>
            </a:r>
            <a:br>
              <a:rPr lang="en-GB" sz="2000" dirty="0"/>
            </a:br>
            <a:r>
              <a:rPr lang="en-GB" sz="2000" b="1" dirty="0"/>
              <a:t>We also support (but not limited to)</a:t>
            </a:r>
            <a:r>
              <a:rPr lang="en-GB" sz="2000" dirty="0"/>
              <a:t/>
            </a:r>
            <a:br>
              <a:rPr lang="en-GB" sz="2000" dirty="0"/>
            </a:br>
            <a:endParaRPr lang="en-GB" sz="2000" dirty="0"/>
          </a:p>
          <a:p>
            <a:pPr marL="285750" indent="-285750">
              <a:buFont typeface="Arial" panose="020B0604020202020204" pitchFamily="34" charset="0"/>
              <a:buChar char="•"/>
            </a:pPr>
            <a:r>
              <a:rPr lang="en-GB" sz="2000" dirty="0"/>
              <a:t>ADHD</a:t>
            </a:r>
            <a:br>
              <a:rPr lang="en-GB" sz="2000" dirty="0"/>
            </a:br>
            <a:endParaRPr lang="en-GB" sz="2000" dirty="0"/>
          </a:p>
          <a:p>
            <a:pPr marL="285750" indent="-285750">
              <a:buFont typeface="Arial" panose="020B0604020202020204" pitchFamily="34" charset="0"/>
              <a:buChar char="•"/>
            </a:pPr>
            <a:r>
              <a:rPr lang="en-GB" sz="2000" dirty="0"/>
              <a:t>SCID</a:t>
            </a:r>
            <a:br>
              <a:rPr lang="en-GB" sz="2000" dirty="0"/>
            </a:br>
            <a:r>
              <a:rPr lang="en-GB" sz="1600" dirty="0"/>
              <a:t>*Please consult/consider SASS team if this is a suspected or identified primary need)</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endParaRPr lang="en-GB" sz="1600" dirty="0"/>
          </a:p>
          <a:p>
            <a:endParaRPr lang="en-GB" sz="1600" dirty="0"/>
          </a:p>
          <a:p>
            <a:r>
              <a:rPr lang="en-GB" dirty="0"/>
              <a:t/>
            </a:r>
            <a:br>
              <a:rPr lang="en-GB" dirty="0"/>
            </a:br>
            <a:r>
              <a:rPr lang="en-GB" dirty="0"/>
              <a:t/>
            </a:r>
            <a:br>
              <a:rPr lang="en-GB" dirty="0"/>
            </a:br>
            <a:endParaRPr lang="en-GB" dirty="0"/>
          </a:p>
          <a:p>
            <a:pPr marL="285750" indent="-285750">
              <a:buFont typeface="Arial" panose="020B0604020202020204" pitchFamily="34" charset="0"/>
              <a:buChar char="•"/>
            </a:pPr>
            <a:endParaRPr lang="en-GB" b="1" dirty="0"/>
          </a:p>
        </p:txBody>
      </p:sp>
    </p:spTree>
    <p:extLst>
      <p:ext uri="{BB962C8B-B14F-4D97-AF65-F5344CB8AC3E}">
        <p14:creationId xmlns:p14="http://schemas.microsoft.com/office/powerpoint/2010/main" val="2890767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1"/>
          <p:cNvSpPr txBox="1">
            <a:spLocks/>
          </p:cNvSpPr>
          <p:nvPr/>
        </p:nvSpPr>
        <p:spPr>
          <a:xfrm>
            <a:off x="123825" y="115614"/>
            <a:ext cx="4000500" cy="43819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Gill Sans MT"/>
                <a:ea typeface="+mj-ea"/>
                <a:cs typeface="Gill Sans MT"/>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sz="1800" b="1" dirty="0">
                <a:solidFill>
                  <a:prstClr val="black"/>
                </a:solidFill>
              </a:rPr>
              <a:t>How does it work?</a:t>
            </a:r>
            <a:endParaRPr kumimoji="0" lang="en-GB" sz="1800" b="1" i="0" u="none" strike="noStrike" kern="1200" cap="none" spc="0" normalizeH="0" baseline="0" noProof="0" dirty="0">
              <a:ln>
                <a:noFill/>
              </a:ln>
              <a:solidFill>
                <a:prstClr val="black"/>
              </a:solidFill>
              <a:effectLst/>
              <a:uLnTx/>
              <a:uFillTx/>
            </a:endParaRPr>
          </a:p>
        </p:txBody>
      </p:sp>
      <p:sp>
        <p:nvSpPr>
          <p:cNvPr id="8" name="Content Placeholder 2"/>
          <p:cNvSpPr txBox="1">
            <a:spLocks/>
          </p:cNvSpPr>
          <p:nvPr/>
        </p:nvSpPr>
        <p:spPr>
          <a:xfrm>
            <a:off x="457200" y="2494729"/>
            <a:ext cx="8229600" cy="202012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3000" b="0" i="0" kern="1200">
                <a:solidFill>
                  <a:schemeClr val="tx1"/>
                </a:solidFill>
                <a:latin typeface="Gill Sans MT"/>
                <a:ea typeface="+mn-ea"/>
                <a:cs typeface="Gill Sans MT"/>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ill Sans MT"/>
                <a:ea typeface="+mn-ea"/>
                <a:cs typeface="Gill Sans MT"/>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ill Sans MT"/>
                <a:ea typeface="+mn-ea"/>
                <a:cs typeface="Gill Sans MT"/>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ill Sans MT"/>
                <a:ea typeface="+mn-ea"/>
                <a:cs typeface="Gill Sans MT"/>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ill Sans MT"/>
                <a:ea typeface="+mn-ea"/>
                <a:cs typeface="Gill Sans MT"/>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0" i="0" u="none" strike="noStrike" kern="1200" cap="none" spc="0" normalizeH="0" baseline="0" noProof="0" dirty="0">
                <a:ln>
                  <a:noFill/>
                </a:ln>
                <a:solidFill>
                  <a:prstClr val="black"/>
                </a:solidFill>
                <a:effectLst/>
                <a:uLnTx/>
                <a:uFillTx/>
                <a:latin typeface="Gill Sans MT"/>
                <a:ea typeface="+mn-ea"/>
              </a:rPr>
              <a:t/>
            </a:r>
            <a:br>
              <a:rPr kumimoji="0" lang="en-GB" sz="2400" b="0" i="0" u="none" strike="noStrike" kern="1200" cap="none" spc="0" normalizeH="0" baseline="0" noProof="0" dirty="0">
                <a:ln>
                  <a:noFill/>
                </a:ln>
                <a:solidFill>
                  <a:prstClr val="black"/>
                </a:solidFill>
                <a:effectLst/>
                <a:uLnTx/>
                <a:uFillTx/>
                <a:latin typeface="Gill Sans MT"/>
                <a:ea typeface="+mn-ea"/>
              </a:rPr>
            </a:br>
            <a:r>
              <a:rPr kumimoji="0" lang="en-GB" sz="2400" b="0" i="0" u="none" strike="noStrike" kern="1200" cap="none" spc="0" normalizeH="0" baseline="0" noProof="0" dirty="0">
                <a:ln>
                  <a:noFill/>
                </a:ln>
                <a:solidFill>
                  <a:prstClr val="black"/>
                </a:solidFill>
                <a:effectLst/>
                <a:uLnTx/>
                <a:uFillTx/>
                <a:latin typeface="Gill Sans MT"/>
                <a:ea typeface="+mn-ea"/>
              </a:rPr>
              <a:t/>
            </a:r>
            <a:br>
              <a:rPr kumimoji="0" lang="en-GB" sz="2400" b="0" i="0" u="none" strike="noStrike" kern="1200" cap="none" spc="0" normalizeH="0" baseline="0" noProof="0" dirty="0">
                <a:ln>
                  <a:noFill/>
                </a:ln>
                <a:solidFill>
                  <a:prstClr val="black"/>
                </a:solidFill>
                <a:effectLst/>
                <a:uLnTx/>
                <a:uFillTx/>
                <a:latin typeface="Gill Sans MT"/>
                <a:ea typeface="+mn-ea"/>
              </a:rPr>
            </a:br>
            <a:endParaRPr kumimoji="0" lang="en-GB" sz="2400" b="0" i="0" u="none" strike="noStrike" kern="1200" cap="none" spc="0" normalizeH="0" baseline="0" noProof="0" dirty="0">
              <a:ln>
                <a:noFill/>
              </a:ln>
              <a:solidFill>
                <a:prstClr val="black"/>
              </a:solidFill>
              <a:effectLst/>
              <a:uLnTx/>
              <a:uFillTx/>
              <a:latin typeface="Gill Sans MT"/>
              <a:ea typeface="+mn-ea"/>
            </a:endParaRPr>
          </a:p>
        </p:txBody>
      </p:sp>
      <p:sp>
        <p:nvSpPr>
          <p:cNvPr id="2" name="TextBox 1"/>
          <p:cNvSpPr txBox="1"/>
          <p:nvPr/>
        </p:nvSpPr>
        <p:spPr>
          <a:xfrm>
            <a:off x="46396" y="553813"/>
            <a:ext cx="8640404" cy="6401753"/>
          </a:xfrm>
          <a:prstGeom prst="rect">
            <a:avLst/>
          </a:prstGeom>
          <a:noFill/>
        </p:spPr>
        <p:txBody>
          <a:bodyPr wrap="square" rtlCol="0">
            <a:spAutoFit/>
          </a:bodyPr>
          <a:lstStyle/>
          <a:p>
            <a:pPr marL="285750" indent="-285750">
              <a:buFont typeface="Arial" panose="020B0604020202020204" pitchFamily="34" charset="0"/>
              <a:buChar char="•"/>
            </a:pPr>
            <a:r>
              <a:rPr lang="en-GB" sz="1400" dirty="0"/>
              <a:t>A school will refer a pupil or cohort, found on our website </a:t>
            </a:r>
            <a:r>
              <a:rPr lang="en-GB" sz="1400" dirty="0">
                <a:hlinkClick r:id="rId2"/>
              </a:rPr>
              <a:t>https://www.nyland-pri.swindon.sch.uk/about/semh-support-team</a:t>
            </a:r>
            <a:r>
              <a:rPr lang="en-GB" sz="1400" dirty="0"/>
              <a:t> </a:t>
            </a:r>
            <a:br>
              <a:rPr lang="en-GB" sz="1400" dirty="0"/>
            </a:br>
            <a:endParaRPr lang="en-GB" sz="1400" dirty="0"/>
          </a:p>
          <a:p>
            <a:pPr marL="285750" indent="-285750">
              <a:buFont typeface="Arial" panose="020B0604020202020204" pitchFamily="34" charset="0"/>
              <a:buChar char="•"/>
            </a:pPr>
            <a:r>
              <a:rPr lang="en-GB" sz="1400" dirty="0"/>
              <a:t>Generally, we receive referrals to support pupils that are physically aggressive, damaging property, withdrawn, self harming or displaying sexualised behaviour. However, we also receive referrals for pupils that are withdrawn or may appear anxious. Many of these pupils are or could be at risk of FTE/ permanent exclusion without support or intervention. </a:t>
            </a:r>
            <a:br>
              <a:rPr lang="en-GB" sz="1400" dirty="0"/>
            </a:br>
            <a:endParaRPr lang="en-GB" sz="1400" dirty="0"/>
          </a:p>
          <a:p>
            <a:pPr marL="285750" indent="-285750">
              <a:buFont typeface="Arial" panose="020B0604020202020204" pitchFamily="34" charset="0"/>
              <a:buChar char="•"/>
            </a:pPr>
            <a:r>
              <a:rPr lang="en-GB" sz="1400" dirty="0"/>
              <a:t>The case holder will make contact with the school, generally within two weeks</a:t>
            </a:r>
            <a:br>
              <a:rPr lang="en-GB" sz="1400" dirty="0"/>
            </a:br>
            <a:endParaRPr lang="en-GB" sz="1400" dirty="0"/>
          </a:p>
          <a:p>
            <a:pPr marL="285750" indent="-285750">
              <a:buFont typeface="Arial" panose="020B0604020202020204" pitchFamily="34" charset="0"/>
              <a:buChar char="•"/>
            </a:pPr>
            <a:r>
              <a:rPr lang="en-GB" sz="1400" dirty="0"/>
              <a:t>The case holder will then consult with the SENCo, Teacher and Parents to gather further information/context. A baseline score is taken via the ‘EQ Pupil Profile’ (adapted from the EYFS baseline). This identifies the child’s emotional age which in many cases is less than the pupil’s chronological age. </a:t>
            </a:r>
            <a:br>
              <a:rPr lang="en-GB" sz="1400" dirty="0"/>
            </a:br>
            <a:endParaRPr lang="en-GB" sz="1400" dirty="0"/>
          </a:p>
          <a:p>
            <a:pPr marL="285750" indent="-285750">
              <a:buFont typeface="Arial" panose="020B0604020202020204" pitchFamily="34" charset="0"/>
              <a:buChar char="•"/>
            </a:pPr>
            <a:r>
              <a:rPr lang="en-GB" sz="1400" dirty="0"/>
              <a:t>The team member will then complete a number of observations in class and/or at break. Part of this is to observe the classroom environment and adult/ peer interactions.</a:t>
            </a:r>
            <a:br>
              <a:rPr lang="en-GB" sz="1400" dirty="0"/>
            </a:br>
            <a:endParaRPr lang="en-GB" sz="1400" dirty="0"/>
          </a:p>
          <a:p>
            <a:pPr marL="285750" indent="-285750">
              <a:buFont typeface="Arial" panose="020B0604020202020204" pitchFamily="34" charset="0"/>
              <a:buChar char="•"/>
            </a:pPr>
            <a:r>
              <a:rPr lang="en-GB" sz="1400" dirty="0"/>
              <a:t>Once the caseworker (generally within 2-3 visits) has identified the needs/areas of development, a report will be sent to the school and parents. We will continue to work alongside and in partnership with </a:t>
            </a:r>
            <a:r>
              <a:rPr lang="en-GB" sz="1400" dirty="0" err="1"/>
              <a:t>indentified</a:t>
            </a:r>
            <a:r>
              <a:rPr lang="en-GB" sz="1400" dirty="0"/>
              <a:t> members of staff to support implementation and review of our suggestions.</a:t>
            </a:r>
            <a:br>
              <a:rPr lang="en-GB" sz="1400" dirty="0"/>
            </a:br>
            <a:endParaRPr lang="en-GB" sz="1400" dirty="0"/>
          </a:p>
          <a:p>
            <a:pPr marL="285750" indent="-285750">
              <a:buFont typeface="Arial" panose="020B0604020202020204" pitchFamily="34" charset="0"/>
              <a:buChar char="•"/>
            </a:pPr>
            <a:r>
              <a:rPr lang="en-GB" sz="1400" dirty="0"/>
              <a:t>A review will take place, usually around 4-6 weeks after advice has been provided to the setting. The EQ Pupil Profile will be reviewed to determine impact. </a:t>
            </a:r>
            <a:br>
              <a:rPr lang="en-GB" sz="1400" dirty="0"/>
            </a:br>
            <a:endParaRPr lang="en-GB" sz="1400" dirty="0"/>
          </a:p>
          <a:p>
            <a:pPr marL="285750" indent="-285750">
              <a:buFont typeface="Arial" panose="020B0604020202020204" pitchFamily="34" charset="0"/>
              <a:buChar char="•"/>
            </a:pPr>
            <a:r>
              <a:rPr lang="en-GB" sz="1400" dirty="0"/>
              <a:t>Once closed,  the school will then evaluate support provided. </a:t>
            </a:r>
            <a:br>
              <a:rPr lang="en-GB" sz="1400" dirty="0"/>
            </a:br>
            <a:endParaRPr lang="en-GB" sz="1400" dirty="0"/>
          </a:p>
          <a:p>
            <a:endParaRPr lang="en-GB" sz="1600" dirty="0"/>
          </a:p>
          <a:p>
            <a:pPr marL="285750" indent="-285750">
              <a:buFont typeface="Arial" panose="020B0604020202020204" pitchFamily="34" charset="0"/>
              <a:buChar char="•"/>
            </a:pPr>
            <a:endParaRPr lang="en-GB" sz="1600" b="1" dirty="0"/>
          </a:p>
        </p:txBody>
      </p:sp>
    </p:spTree>
    <p:extLst>
      <p:ext uri="{BB962C8B-B14F-4D97-AF65-F5344CB8AC3E}">
        <p14:creationId xmlns:p14="http://schemas.microsoft.com/office/powerpoint/2010/main" val="167187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a:xfrm>
            <a:off x="0" y="0"/>
            <a:ext cx="9144000" cy="1661652"/>
          </a:xfrm>
          <a:prstGeom prst="rect">
            <a:avLst/>
          </a:prstGeom>
          <a:solidFill>
            <a:srgbClr val="40AF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pic>
        <p:nvPicPr>
          <p:cNvPr id="14" name="Picture 13"/>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342694" y="384269"/>
            <a:ext cx="2991511" cy="1012644"/>
          </a:xfrm>
          <a:prstGeom prst="rect">
            <a:avLst/>
          </a:prstGeom>
        </p:spPr>
      </p:pic>
      <p:pic>
        <p:nvPicPr>
          <p:cNvPr id="15" name="Picture 14"/>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5676899" y="0"/>
            <a:ext cx="3467102" cy="1661458"/>
          </a:xfrm>
          <a:prstGeom prst="rect">
            <a:avLst/>
          </a:prstGeom>
        </p:spPr>
      </p:pic>
      <p:sp>
        <p:nvSpPr>
          <p:cNvPr id="9" name="Title 1"/>
          <p:cNvSpPr txBox="1">
            <a:spLocks/>
          </p:cNvSpPr>
          <p:nvPr/>
        </p:nvSpPr>
        <p:spPr>
          <a:xfrm>
            <a:off x="56424" y="1709806"/>
            <a:ext cx="8229600" cy="54294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Gill Sans MT"/>
                <a:ea typeface="+mj-ea"/>
                <a:cs typeface="Gill Sans MT"/>
              </a:defRPr>
            </a:lvl1pPr>
          </a:lstStyle>
          <a:p>
            <a:r>
              <a:rPr lang="en-GB" sz="2400" b="1" dirty="0"/>
              <a:t>As a result of our work  in schools</a:t>
            </a:r>
          </a:p>
        </p:txBody>
      </p:sp>
      <p:sp>
        <p:nvSpPr>
          <p:cNvPr id="10" name="Content Placeholder 2"/>
          <p:cNvSpPr txBox="1">
            <a:spLocks/>
          </p:cNvSpPr>
          <p:nvPr/>
        </p:nvSpPr>
        <p:spPr>
          <a:xfrm>
            <a:off x="56424" y="2230532"/>
            <a:ext cx="8392581" cy="422485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000" b="0" i="0" kern="1200">
                <a:solidFill>
                  <a:schemeClr val="tx1"/>
                </a:solidFill>
                <a:latin typeface="Gill Sans MT"/>
                <a:ea typeface="+mn-ea"/>
                <a:cs typeface="Gill Sans MT"/>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ill Sans MT"/>
                <a:ea typeface="+mn-ea"/>
                <a:cs typeface="Gill Sans MT"/>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ill Sans MT"/>
                <a:ea typeface="+mn-ea"/>
                <a:cs typeface="Gill Sans MT"/>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ill Sans MT"/>
                <a:ea typeface="+mn-ea"/>
                <a:cs typeface="Gill Sans MT"/>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ill Sans MT"/>
                <a:ea typeface="+mn-ea"/>
                <a:cs typeface="Gill Sans MT"/>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b="1" dirty="0">
                <a:solidFill>
                  <a:schemeClr val="tx1">
                    <a:lumMod val="95000"/>
                    <a:lumOff val="5000"/>
                  </a:schemeClr>
                </a:solidFill>
                <a:latin typeface="+mn-lt"/>
              </a:rPr>
              <a:t>In many cases, pupil behaviour is improved</a:t>
            </a:r>
            <a:br>
              <a:rPr lang="en-GB" sz="1600" b="1" dirty="0">
                <a:solidFill>
                  <a:schemeClr val="tx1">
                    <a:lumMod val="95000"/>
                    <a:lumOff val="5000"/>
                  </a:schemeClr>
                </a:solidFill>
                <a:latin typeface="+mn-lt"/>
              </a:rPr>
            </a:br>
            <a:endParaRPr lang="en-GB" sz="1600" b="1" dirty="0">
              <a:solidFill>
                <a:schemeClr val="tx1">
                  <a:lumMod val="95000"/>
                  <a:lumOff val="5000"/>
                </a:schemeClr>
              </a:solidFill>
              <a:latin typeface="+mn-lt"/>
            </a:endParaRPr>
          </a:p>
          <a:p>
            <a:r>
              <a:rPr lang="en-GB" sz="1600" b="1" dirty="0">
                <a:solidFill>
                  <a:schemeClr val="tx1">
                    <a:lumMod val="95000"/>
                    <a:lumOff val="5000"/>
                  </a:schemeClr>
                </a:solidFill>
                <a:latin typeface="+mn-lt"/>
              </a:rPr>
              <a:t>Risk of/Permanent exclusions are often reduced</a:t>
            </a:r>
            <a:br>
              <a:rPr lang="en-GB" sz="1600" b="1" dirty="0">
                <a:solidFill>
                  <a:schemeClr val="tx1">
                    <a:lumMod val="95000"/>
                    <a:lumOff val="5000"/>
                  </a:schemeClr>
                </a:solidFill>
                <a:latin typeface="+mn-lt"/>
              </a:rPr>
            </a:br>
            <a:endParaRPr lang="en-GB" sz="1600" b="1" dirty="0">
              <a:solidFill>
                <a:schemeClr val="tx1">
                  <a:lumMod val="95000"/>
                  <a:lumOff val="5000"/>
                </a:schemeClr>
              </a:solidFill>
              <a:latin typeface="+mn-lt"/>
            </a:endParaRPr>
          </a:p>
          <a:p>
            <a:r>
              <a:rPr lang="en-GB" sz="1600" b="1" dirty="0">
                <a:solidFill>
                  <a:schemeClr val="tx1">
                    <a:lumMod val="95000"/>
                    <a:lumOff val="5000"/>
                  </a:schemeClr>
                </a:solidFill>
                <a:latin typeface="+mn-lt"/>
              </a:rPr>
              <a:t>Reductions in positive handling incidents</a:t>
            </a:r>
            <a:br>
              <a:rPr lang="en-GB" sz="1600" b="1" dirty="0">
                <a:solidFill>
                  <a:schemeClr val="tx1">
                    <a:lumMod val="95000"/>
                    <a:lumOff val="5000"/>
                  </a:schemeClr>
                </a:solidFill>
                <a:latin typeface="+mn-lt"/>
              </a:rPr>
            </a:br>
            <a:endParaRPr lang="en-GB" sz="1600" b="1" dirty="0">
              <a:solidFill>
                <a:schemeClr val="tx1">
                  <a:lumMod val="95000"/>
                  <a:lumOff val="5000"/>
                </a:schemeClr>
              </a:solidFill>
              <a:latin typeface="+mn-lt"/>
            </a:endParaRPr>
          </a:p>
          <a:p>
            <a:r>
              <a:rPr lang="en-GB" sz="1600" b="1" dirty="0">
                <a:solidFill>
                  <a:schemeClr val="tx1">
                    <a:lumMod val="95000"/>
                    <a:lumOff val="5000"/>
                  </a:schemeClr>
                </a:solidFill>
                <a:latin typeface="+mn-lt"/>
              </a:rPr>
              <a:t>Improved relationships between adults and pupils </a:t>
            </a:r>
            <a:br>
              <a:rPr lang="en-GB" sz="1600" b="1" dirty="0">
                <a:solidFill>
                  <a:schemeClr val="tx1">
                    <a:lumMod val="95000"/>
                    <a:lumOff val="5000"/>
                  </a:schemeClr>
                </a:solidFill>
                <a:latin typeface="+mn-lt"/>
              </a:rPr>
            </a:br>
            <a:endParaRPr lang="en-GB" sz="1600" b="1" dirty="0">
              <a:solidFill>
                <a:schemeClr val="tx1">
                  <a:lumMod val="95000"/>
                  <a:lumOff val="5000"/>
                </a:schemeClr>
              </a:solidFill>
              <a:latin typeface="+mn-lt"/>
            </a:endParaRPr>
          </a:p>
          <a:p>
            <a:pPr marL="285750" lvl="0" indent="-285750">
              <a:spcBef>
                <a:spcPct val="0"/>
              </a:spcBef>
              <a:defRPr/>
            </a:pPr>
            <a:r>
              <a:rPr lang="en-GB" sz="1600" b="1" dirty="0">
                <a:solidFill>
                  <a:schemeClr val="tx1">
                    <a:lumMod val="95000"/>
                    <a:lumOff val="5000"/>
                  </a:schemeClr>
                </a:solidFill>
                <a:latin typeface="+mn-lt"/>
              </a:rPr>
              <a:t>Staff have greater understanding of pupils needs and strategies to support them</a:t>
            </a:r>
            <a:br>
              <a:rPr lang="en-GB" sz="1600" b="1" dirty="0">
                <a:solidFill>
                  <a:schemeClr val="tx1">
                    <a:lumMod val="95000"/>
                    <a:lumOff val="5000"/>
                  </a:schemeClr>
                </a:solidFill>
                <a:latin typeface="+mn-lt"/>
              </a:rPr>
            </a:br>
            <a:endParaRPr lang="en-GB" sz="1600" b="1" dirty="0">
              <a:solidFill>
                <a:prstClr val="black"/>
              </a:solidFill>
            </a:endParaRPr>
          </a:p>
          <a:p>
            <a:pPr marL="285750" lvl="0" indent="-285750">
              <a:spcBef>
                <a:spcPct val="0"/>
              </a:spcBef>
              <a:defRPr/>
            </a:pPr>
            <a:r>
              <a:rPr lang="en-GB" sz="1600" b="1" dirty="0">
                <a:solidFill>
                  <a:prstClr val="black"/>
                </a:solidFill>
              </a:rPr>
              <a:t>Increased staff confidence (at all levels) in managing and de-escalating dysregulated behaviour </a:t>
            </a:r>
            <a:br>
              <a:rPr lang="en-GB" sz="1600" b="1" dirty="0">
                <a:solidFill>
                  <a:prstClr val="black"/>
                </a:solidFill>
              </a:rPr>
            </a:br>
            <a:endParaRPr lang="en-GB" sz="1600" b="1" dirty="0">
              <a:solidFill>
                <a:prstClr val="black"/>
              </a:solidFill>
            </a:endParaRPr>
          </a:p>
          <a:p>
            <a:pPr marL="285750" lvl="0" indent="-285750">
              <a:spcBef>
                <a:spcPct val="0"/>
              </a:spcBef>
              <a:defRPr/>
            </a:pPr>
            <a:r>
              <a:rPr lang="en-GB" sz="1600" b="1" dirty="0">
                <a:solidFill>
                  <a:prstClr val="black"/>
                </a:solidFill>
              </a:rPr>
              <a:t>Shifted mindset of staff and parents = better outcomes for all children</a:t>
            </a:r>
            <a:br>
              <a:rPr lang="en-GB" sz="1600" b="1" dirty="0">
                <a:solidFill>
                  <a:prstClr val="black"/>
                </a:solidFill>
              </a:rPr>
            </a:br>
            <a:r>
              <a:rPr lang="en-GB" sz="1600" b="1" dirty="0">
                <a:solidFill>
                  <a:prstClr val="black"/>
                </a:solidFill>
              </a:rPr>
              <a:t/>
            </a:r>
            <a:br>
              <a:rPr lang="en-GB" sz="1600" b="1" dirty="0">
                <a:solidFill>
                  <a:prstClr val="black"/>
                </a:solidFill>
              </a:rPr>
            </a:br>
            <a:r>
              <a:rPr lang="en-GB" sz="1600" dirty="0">
                <a:solidFill>
                  <a:prstClr val="black"/>
                </a:solidFill>
              </a:rPr>
              <a:t>The above statements are informed by our evaluation process, following a closed referral.</a:t>
            </a:r>
          </a:p>
          <a:p>
            <a:endParaRPr lang="en-GB" sz="1600" b="1" dirty="0">
              <a:solidFill>
                <a:schemeClr val="tx1">
                  <a:lumMod val="95000"/>
                  <a:lumOff val="5000"/>
                </a:schemeClr>
              </a:solidFill>
              <a:latin typeface="+mn-lt"/>
            </a:endParaRPr>
          </a:p>
          <a:p>
            <a:pPr marL="0" indent="0">
              <a:buNone/>
            </a:pPr>
            <a:endParaRPr lang="en-GB" sz="1800" b="1" dirty="0">
              <a:solidFill>
                <a:schemeClr val="tx1">
                  <a:lumMod val="95000"/>
                  <a:lumOff val="5000"/>
                </a:schemeClr>
              </a:solidFill>
              <a:latin typeface="+mn-lt"/>
            </a:endParaRPr>
          </a:p>
          <a:p>
            <a:pPr marL="0" indent="0">
              <a:buNone/>
            </a:pPr>
            <a:r>
              <a:rPr lang="en-GB" sz="1800" dirty="0"/>
              <a:t/>
            </a:r>
            <a:br>
              <a:rPr lang="en-GB" sz="1800" dirty="0"/>
            </a:br>
            <a:endParaRPr lang="en-GB" sz="1800" dirty="0"/>
          </a:p>
          <a:p>
            <a:endParaRPr lang="en-GB" sz="1400" dirty="0"/>
          </a:p>
        </p:txBody>
      </p:sp>
    </p:spTree>
    <p:extLst>
      <p:ext uri="{BB962C8B-B14F-4D97-AF65-F5344CB8AC3E}">
        <p14:creationId xmlns:p14="http://schemas.microsoft.com/office/powerpoint/2010/main" val="1357537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1"/>
          <p:cNvSpPr txBox="1">
            <a:spLocks/>
          </p:cNvSpPr>
          <p:nvPr/>
        </p:nvSpPr>
        <p:spPr>
          <a:xfrm>
            <a:off x="123825" y="115614"/>
            <a:ext cx="4000500" cy="43819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Gill Sans MT"/>
                <a:ea typeface="+mj-ea"/>
                <a:cs typeface="Gill Sans MT"/>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sz="1800" b="1" dirty="0">
                <a:solidFill>
                  <a:prstClr val="black"/>
                </a:solidFill>
              </a:rPr>
              <a:t>You may have noticed…</a:t>
            </a:r>
            <a:endParaRPr kumimoji="0" lang="en-GB" sz="1800" b="1" i="0" u="none" strike="noStrike" kern="1200" cap="none" spc="0" normalizeH="0" baseline="0" noProof="0" dirty="0">
              <a:ln>
                <a:noFill/>
              </a:ln>
              <a:solidFill>
                <a:prstClr val="black"/>
              </a:solidFill>
              <a:effectLst/>
              <a:uLnTx/>
              <a:uFillTx/>
            </a:endParaRPr>
          </a:p>
        </p:txBody>
      </p:sp>
      <p:sp>
        <p:nvSpPr>
          <p:cNvPr id="8" name="Content Placeholder 2"/>
          <p:cNvSpPr txBox="1">
            <a:spLocks/>
          </p:cNvSpPr>
          <p:nvPr/>
        </p:nvSpPr>
        <p:spPr>
          <a:xfrm>
            <a:off x="457200" y="2494729"/>
            <a:ext cx="8229600" cy="202012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3000" b="0" i="0" kern="1200">
                <a:solidFill>
                  <a:schemeClr val="tx1"/>
                </a:solidFill>
                <a:latin typeface="Gill Sans MT"/>
                <a:ea typeface="+mn-ea"/>
                <a:cs typeface="Gill Sans MT"/>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ill Sans MT"/>
                <a:ea typeface="+mn-ea"/>
                <a:cs typeface="Gill Sans MT"/>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ill Sans MT"/>
                <a:ea typeface="+mn-ea"/>
                <a:cs typeface="Gill Sans MT"/>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ill Sans MT"/>
                <a:ea typeface="+mn-ea"/>
                <a:cs typeface="Gill Sans MT"/>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ill Sans MT"/>
                <a:ea typeface="+mn-ea"/>
                <a:cs typeface="Gill Sans MT"/>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0" i="0" u="none" strike="noStrike" kern="1200" cap="none" spc="0" normalizeH="0" baseline="0" noProof="0" dirty="0">
                <a:ln>
                  <a:noFill/>
                </a:ln>
                <a:solidFill>
                  <a:prstClr val="black"/>
                </a:solidFill>
                <a:effectLst/>
                <a:uLnTx/>
                <a:uFillTx/>
                <a:latin typeface="Gill Sans MT"/>
                <a:ea typeface="+mn-ea"/>
              </a:rPr>
              <a:t/>
            </a:r>
            <a:br>
              <a:rPr kumimoji="0" lang="en-GB" sz="2400" b="0" i="0" u="none" strike="noStrike" kern="1200" cap="none" spc="0" normalizeH="0" baseline="0" noProof="0" dirty="0">
                <a:ln>
                  <a:noFill/>
                </a:ln>
                <a:solidFill>
                  <a:prstClr val="black"/>
                </a:solidFill>
                <a:effectLst/>
                <a:uLnTx/>
                <a:uFillTx/>
                <a:latin typeface="Gill Sans MT"/>
                <a:ea typeface="+mn-ea"/>
              </a:rPr>
            </a:br>
            <a:r>
              <a:rPr kumimoji="0" lang="en-GB" sz="2400" b="0" i="0" u="none" strike="noStrike" kern="1200" cap="none" spc="0" normalizeH="0" baseline="0" noProof="0" dirty="0">
                <a:ln>
                  <a:noFill/>
                </a:ln>
                <a:solidFill>
                  <a:prstClr val="black"/>
                </a:solidFill>
                <a:effectLst/>
                <a:uLnTx/>
                <a:uFillTx/>
                <a:latin typeface="Gill Sans MT"/>
                <a:ea typeface="+mn-ea"/>
              </a:rPr>
              <a:t/>
            </a:r>
            <a:br>
              <a:rPr kumimoji="0" lang="en-GB" sz="2400" b="0" i="0" u="none" strike="noStrike" kern="1200" cap="none" spc="0" normalizeH="0" baseline="0" noProof="0" dirty="0">
                <a:ln>
                  <a:noFill/>
                </a:ln>
                <a:solidFill>
                  <a:prstClr val="black"/>
                </a:solidFill>
                <a:effectLst/>
                <a:uLnTx/>
                <a:uFillTx/>
                <a:latin typeface="Gill Sans MT"/>
                <a:ea typeface="+mn-ea"/>
              </a:rPr>
            </a:br>
            <a:endParaRPr kumimoji="0" lang="en-GB" sz="2400" b="0" i="0" u="none" strike="noStrike" kern="1200" cap="none" spc="0" normalizeH="0" baseline="0" noProof="0" dirty="0">
              <a:ln>
                <a:noFill/>
              </a:ln>
              <a:solidFill>
                <a:prstClr val="black"/>
              </a:solidFill>
              <a:effectLst/>
              <a:uLnTx/>
              <a:uFillTx/>
              <a:latin typeface="Gill Sans MT"/>
              <a:ea typeface="+mn-ea"/>
            </a:endParaRPr>
          </a:p>
        </p:txBody>
      </p:sp>
      <p:sp>
        <p:nvSpPr>
          <p:cNvPr id="2" name="TextBox 1"/>
          <p:cNvSpPr txBox="1"/>
          <p:nvPr/>
        </p:nvSpPr>
        <p:spPr>
          <a:xfrm>
            <a:off x="123825" y="835492"/>
            <a:ext cx="8640404" cy="8032968"/>
          </a:xfrm>
          <a:prstGeom prst="rect">
            <a:avLst/>
          </a:prstGeom>
          <a:noFill/>
        </p:spPr>
        <p:txBody>
          <a:bodyPr wrap="square" rtlCol="0">
            <a:spAutoFit/>
          </a:bodyPr>
          <a:lstStyle/>
          <a:p>
            <a:pPr marL="285750" indent="-285750">
              <a:buFont typeface="Arial" panose="020B0604020202020204" pitchFamily="34" charset="0"/>
              <a:buChar char="•"/>
            </a:pPr>
            <a:r>
              <a:rPr lang="en-GB" sz="1600" dirty="0"/>
              <a:t>In 2022, we listened to feedback from colleagues and have since changed our referral requirements.</a:t>
            </a:r>
            <a:br>
              <a:rPr lang="en-GB" sz="1600" dirty="0"/>
            </a:br>
            <a:r>
              <a:rPr lang="en-GB" sz="1600" dirty="0"/>
              <a:t/>
            </a:r>
            <a:br>
              <a:rPr lang="en-GB" sz="1600" dirty="0"/>
            </a:br>
            <a:r>
              <a:rPr lang="en-GB" sz="1600" dirty="0"/>
              <a:t>We removed the need for EHRs, TAC meetings etc as pre-requisite to processing referrals. </a:t>
            </a:r>
            <a:br>
              <a:rPr lang="en-GB" sz="1600" dirty="0"/>
            </a:br>
            <a:r>
              <a:rPr lang="en-GB" sz="1600" dirty="0"/>
              <a:t/>
            </a:r>
            <a:br>
              <a:rPr lang="en-GB" sz="1600" dirty="0"/>
            </a:br>
            <a:r>
              <a:rPr lang="en-GB" sz="1600" dirty="0"/>
              <a:t>We felt that this may better support some schools to get the support they need, </a:t>
            </a:r>
            <a:r>
              <a:rPr lang="en-GB" sz="1600" b="1" dirty="0"/>
              <a:t>when they need it most</a:t>
            </a:r>
            <a:r>
              <a:rPr lang="en-GB" sz="1600" dirty="0"/>
              <a:t>. </a:t>
            </a:r>
            <a:br>
              <a:rPr lang="en-GB" sz="1600" dirty="0"/>
            </a:br>
            <a:r>
              <a:rPr lang="en-GB" sz="1600" dirty="0"/>
              <a:t/>
            </a:r>
            <a:br>
              <a:rPr lang="en-GB" sz="1600" dirty="0"/>
            </a:br>
            <a:r>
              <a:rPr lang="en-GB" sz="1600" dirty="0"/>
              <a:t>We recognise that for some pupils, situations and circumstances can change rapidly. Therefore, schools can request support sooner, supporting the preferred ‘early intervention’ model. </a:t>
            </a:r>
            <a:br>
              <a:rPr lang="en-GB" sz="1600" dirty="0"/>
            </a:br>
            <a:r>
              <a:rPr lang="en-GB" sz="1600" dirty="0"/>
              <a:t/>
            </a:r>
            <a:br>
              <a:rPr lang="en-GB" sz="1600" dirty="0"/>
            </a:br>
            <a:endParaRPr lang="en-GB" sz="1600" dirty="0"/>
          </a:p>
          <a:p>
            <a:pPr marL="285750" indent="-285750">
              <a:buFont typeface="Arial" panose="020B0604020202020204" pitchFamily="34" charset="0"/>
              <a:buChar char="•"/>
            </a:pPr>
            <a:r>
              <a:rPr lang="en-GB" sz="1600" dirty="0"/>
              <a:t>From April this year, there will be a price increase to our service</a:t>
            </a:r>
            <a:br>
              <a:rPr lang="en-GB" sz="1600" dirty="0"/>
            </a:br>
            <a:r>
              <a:rPr lang="en-GB" sz="1600" b="1" dirty="0"/>
              <a:t>The new price will be £17.00 x number of pupils on roll</a:t>
            </a:r>
            <a:r>
              <a:rPr lang="en-GB" sz="1600" dirty="0"/>
              <a:t> (as per Jan 23 PLASC figure). </a:t>
            </a:r>
            <a:br>
              <a:rPr lang="en-GB" sz="1600" dirty="0"/>
            </a:br>
            <a:r>
              <a:rPr lang="en-GB" sz="1600" dirty="0"/>
              <a:t/>
            </a:r>
            <a:br>
              <a:rPr lang="en-GB" sz="1600" dirty="0"/>
            </a:br>
            <a:r>
              <a:rPr lang="en-GB" sz="1600" b="1" dirty="0"/>
              <a:t>This increase in price only takes effect to schools buying in from this year </a:t>
            </a:r>
            <a:r>
              <a:rPr lang="en-GB" sz="1600" dirty="0"/>
              <a:t>– this includes Maintained Schools (letters sent on 10</a:t>
            </a:r>
            <a:r>
              <a:rPr lang="en-GB" sz="1600" baseline="30000" dirty="0"/>
              <a:t>th</a:t>
            </a:r>
            <a:r>
              <a:rPr lang="en-GB" sz="1600" dirty="0"/>
              <a:t> March ) and newly joining Academies/Trusts (letters sent on 13</a:t>
            </a:r>
            <a:r>
              <a:rPr lang="en-GB" sz="1600" baseline="30000" dirty="0"/>
              <a:t>th</a:t>
            </a:r>
            <a:r>
              <a:rPr lang="en-GB" sz="1600" dirty="0"/>
              <a:t> March). </a:t>
            </a:r>
            <a:br>
              <a:rPr lang="en-GB" sz="1600" dirty="0"/>
            </a:br>
            <a:r>
              <a:rPr lang="en-GB" sz="1600" dirty="0"/>
              <a:t/>
            </a:r>
            <a:br>
              <a:rPr lang="en-GB" sz="1600" dirty="0"/>
            </a:br>
            <a:r>
              <a:rPr lang="en-GB" sz="1600" b="1" dirty="0"/>
              <a:t>For academies that joined/bought in last year, the price will remain at £15.40 until next April, as agreed</a:t>
            </a:r>
            <a:r>
              <a:rPr lang="en-GB" sz="1600" dirty="0"/>
              <a:t>. </a:t>
            </a:r>
          </a:p>
          <a:p>
            <a:endParaRPr lang="en-GB" dirty="0"/>
          </a:p>
          <a:p>
            <a:endParaRPr lang="en-GB" dirty="0"/>
          </a:p>
          <a:p>
            <a:endParaRPr lang="en-GB" dirty="0"/>
          </a:p>
          <a:p>
            <a:endParaRPr lang="en-GB" dirty="0"/>
          </a:p>
          <a:p>
            <a:pPr marL="285750" indent="-285750">
              <a:buFont typeface="Arial" panose="020B0604020202020204" pitchFamily="34" charset="0"/>
              <a:buChar char="•"/>
            </a:pPr>
            <a:endParaRPr lang="en-GB" sz="2000" dirty="0"/>
          </a:p>
          <a:p>
            <a:r>
              <a:rPr lang="en-GB" sz="2000" dirty="0"/>
              <a:t/>
            </a:r>
            <a:br>
              <a:rPr lang="en-GB" sz="2000" dirty="0"/>
            </a:br>
            <a:endParaRPr lang="en-GB" sz="2000" dirty="0"/>
          </a:p>
          <a:p>
            <a:endParaRPr lang="en-GB" sz="2400" dirty="0"/>
          </a:p>
          <a:p>
            <a:pPr marL="285750" indent="-285750">
              <a:buFont typeface="Arial" panose="020B0604020202020204" pitchFamily="34" charset="0"/>
              <a:buChar char="•"/>
            </a:pPr>
            <a:endParaRPr lang="en-GB" sz="2400" b="1" dirty="0"/>
          </a:p>
        </p:txBody>
      </p:sp>
    </p:spTree>
    <p:extLst>
      <p:ext uri="{BB962C8B-B14F-4D97-AF65-F5344CB8AC3E}">
        <p14:creationId xmlns:p14="http://schemas.microsoft.com/office/powerpoint/2010/main" val="1910154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rot="190057">
            <a:off x="-282204" y="4125734"/>
            <a:ext cx="9646239" cy="3440435"/>
          </a:xfrm>
          <a:prstGeom prst="rect">
            <a:avLst/>
          </a:prstGeom>
        </p:spPr>
      </p:pic>
      <p:sp>
        <p:nvSpPr>
          <p:cNvPr id="2" name="TextBox 1">
            <a:extLst>
              <a:ext uri="{FF2B5EF4-FFF2-40B4-BE49-F238E27FC236}">
                <a16:creationId xmlns:a16="http://schemas.microsoft.com/office/drawing/2014/main" id="{011F4E56-75F2-43B7-92F5-A366139BD905}"/>
              </a:ext>
            </a:extLst>
          </p:cNvPr>
          <p:cNvSpPr txBox="1"/>
          <p:nvPr/>
        </p:nvSpPr>
        <p:spPr>
          <a:xfrm>
            <a:off x="1179443" y="675862"/>
            <a:ext cx="6639340" cy="3046988"/>
          </a:xfrm>
          <a:prstGeom prst="rect">
            <a:avLst/>
          </a:prstGeom>
          <a:noFill/>
        </p:spPr>
        <p:txBody>
          <a:bodyPr wrap="square" rtlCol="0">
            <a:spAutoFit/>
          </a:bodyPr>
          <a:lstStyle/>
          <a:p>
            <a:pPr algn="ctr"/>
            <a:r>
              <a:rPr lang="en-GB" sz="3200" dirty="0">
                <a:solidFill>
                  <a:schemeClr val="bg1"/>
                </a:solidFill>
              </a:rPr>
              <a:t/>
            </a:r>
            <a:br>
              <a:rPr lang="en-GB" sz="3200" dirty="0">
                <a:solidFill>
                  <a:schemeClr val="bg1"/>
                </a:solidFill>
              </a:rPr>
            </a:br>
            <a:r>
              <a:rPr lang="en-GB" sz="3200" dirty="0">
                <a:solidFill>
                  <a:schemeClr val="bg1"/>
                </a:solidFill>
              </a:rPr>
              <a:t/>
            </a:r>
            <a:br>
              <a:rPr lang="en-GB" sz="3200" dirty="0">
                <a:solidFill>
                  <a:schemeClr val="bg1"/>
                </a:solidFill>
              </a:rPr>
            </a:br>
            <a:r>
              <a:rPr lang="en-GB" sz="3200" dirty="0">
                <a:solidFill>
                  <a:schemeClr val="bg1"/>
                </a:solidFill>
              </a:rPr>
              <a:t>Thank you </a:t>
            </a:r>
            <a:br>
              <a:rPr lang="en-GB" sz="3200" dirty="0">
                <a:solidFill>
                  <a:schemeClr val="bg1"/>
                </a:solidFill>
              </a:rPr>
            </a:br>
            <a:r>
              <a:rPr lang="en-GB" sz="3200" dirty="0">
                <a:solidFill>
                  <a:schemeClr val="bg1"/>
                </a:solidFill>
              </a:rPr>
              <a:t/>
            </a:r>
            <a:br>
              <a:rPr lang="en-GB" sz="3200" dirty="0">
                <a:solidFill>
                  <a:schemeClr val="bg1"/>
                </a:solidFill>
              </a:rPr>
            </a:br>
            <a:r>
              <a:rPr lang="en-GB" sz="3200" dirty="0">
                <a:solidFill>
                  <a:schemeClr val="bg1"/>
                </a:solidFill>
              </a:rPr>
              <a:t/>
            </a:r>
            <a:br>
              <a:rPr lang="en-GB" sz="3200" dirty="0">
                <a:solidFill>
                  <a:schemeClr val="bg1"/>
                </a:solidFill>
              </a:rPr>
            </a:br>
            <a:r>
              <a:rPr lang="en-GB" sz="3200" dirty="0">
                <a:solidFill>
                  <a:schemeClr val="bg1"/>
                </a:solidFill>
              </a:rPr>
              <a:t>SEMH Support Team</a:t>
            </a:r>
          </a:p>
        </p:txBody>
      </p:sp>
    </p:spTree>
    <p:extLst>
      <p:ext uri="{BB962C8B-B14F-4D97-AF65-F5344CB8AC3E}">
        <p14:creationId xmlns:p14="http://schemas.microsoft.com/office/powerpoint/2010/main" val="970440596"/>
      </p:ext>
    </p:extLst>
  </p:cSld>
  <p:clrMapOvr>
    <a:masterClrMapping/>
  </p:clrMapOvr>
  <p:transition spd="med">
    <p:push dir="u"/>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a404ffb-1d8a-45f0-8088-3187cbce4edb" xsi:nil="true"/>
    <lcf76f155ced4ddcb4097134ff3c332f xmlns="f0c6b9d9-6f2d-473c-b178-f3a739a16d1e">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4D6DD72D588D444A1F2FEC019E3DC4D" ma:contentTypeVersion="15" ma:contentTypeDescription="Create a new document." ma:contentTypeScope="" ma:versionID="55948c52964018934cd989ae8bcf9fbc">
  <xsd:schema xmlns:xsd="http://www.w3.org/2001/XMLSchema" xmlns:xs="http://www.w3.org/2001/XMLSchema" xmlns:p="http://schemas.microsoft.com/office/2006/metadata/properties" xmlns:ns2="f0c6b9d9-6f2d-473c-b178-f3a739a16d1e" xmlns:ns3="5a404ffb-1d8a-45f0-8088-3187cbce4edb" targetNamespace="http://schemas.microsoft.com/office/2006/metadata/properties" ma:root="true" ma:fieldsID="afa4ab8fdeba4fd8c7d764d7d6b58756" ns2:_="" ns3:_="">
    <xsd:import namespace="f0c6b9d9-6f2d-473c-b178-f3a739a16d1e"/>
    <xsd:import namespace="5a404ffb-1d8a-45f0-8088-3187cbce4ed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c6b9d9-6f2d-473c-b178-f3a739a16d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b46dcdf8-7a79-49d3-b65a-4ec6d3b637a7" ma:termSetId="09814cd3-568e-fe90-9814-8d621ff8fb84" ma:anchorId="fba54fb3-c3e1-fe81-a776-ca4b69148c4d" ma:open="true" ma:isKeyword="false">
      <xsd:complexType>
        <xsd:sequence>
          <xsd:element ref="pc:Terms" minOccurs="0" maxOccurs="1"/>
        </xsd:sequence>
      </xsd:complex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a404ffb-1d8a-45f0-8088-3187cbce4edb"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dcf212b9-dbfd-4728-b2fe-43622f6d7c62}" ma:internalName="TaxCatchAll" ma:showField="CatchAllData" ma:web="5a404ffb-1d8a-45f0-8088-3187cbce4ed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D74F6F4-0204-489E-A5B3-97344420A978}">
  <ds:schemaRefs>
    <ds:schemaRef ds:uri="http://schemas.microsoft.com/office/2006/metadata/properties"/>
    <ds:schemaRef ds:uri="http://schemas.openxmlformats.org/package/2006/metadata/core-properties"/>
    <ds:schemaRef ds:uri="http://purl.org/dc/dcmitype/"/>
    <ds:schemaRef ds:uri="http://schemas.microsoft.com/office/2006/documentManagement/types"/>
    <ds:schemaRef ds:uri="http://purl.org/dc/terms/"/>
    <ds:schemaRef ds:uri="http://purl.org/dc/elements/1.1/"/>
    <ds:schemaRef ds:uri="f0c6b9d9-6f2d-473c-b178-f3a739a16d1e"/>
    <ds:schemaRef ds:uri="http://schemas.microsoft.com/office/infopath/2007/PartnerControls"/>
    <ds:schemaRef ds:uri="5a404ffb-1d8a-45f0-8088-3187cbce4edb"/>
    <ds:schemaRef ds:uri="http://www.w3.org/XML/1998/namespace"/>
  </ds:schemaRefs>
</ds:datastoreItem>
</file>

<file path=customXml/itemProps2.xml><?xml version="1.0" encoding="utf-8"?>
<ds:datastoreItem xmlns:ds="http://schemas.openxmlformats.org/officeDocument/2006/customXml" ds:itemID="{5D6C0052-5C01-4357-ADB1-214067055B4F}">
  <ds:schemaRefs>
    <ds:schemaRef ds:uri="http://schemas.microsoft.com/sharepoint/v3/contenttype/forms"/>
  </ds:schemaRefs>
</ds:datastoreItem>
</file>

<file path=customXml/itemProps3.xml><?xml version="1.0" encoding="utf-8"?>
<ds:datastoreItem xmlns:ds="http://schemas.openxmlformats.org/officeDocument/2006/customXml" ds:itemID="{B57B9B62-A042-4A1E-93BA-06BC6B53E7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0c6b9d9-6f2d-473c-b178-f3a739a16d1e"/>
    <ds:schemaRef ds:uri="5a404ffb-1d8a-45f0-8088-3187cbce4e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Default Theme.thmx</Template>
  <TotalTime>56605</TotalTime>
  <Words>1113</Words>
  <Application>Microsoft Office PowerPoint</Application>
  <PresentationFormat>On-screen Show (4:3)</PresentationFormat>
  <Paragraphs>67</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Gill Sans MT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Alison Bruce</cp:lastModifiedBy>
  <cp:revision>713</cp:revision>
  <cp:lastPrinted>2017-04-12T07:48:40Z</cp:lastPrinted>
  <dcterms:created xsi:type="dcterms:W3CDTF">2016-09-27T10:58:16Z</dcterms:created>
  <dcterms:modified xsi:type="dcterms:W3CDTF">2023-11-21T09:56:26Z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0x01010094D6DD72D588D444A1F2FEC019E3DC4D</vt:lpwstr>
  </property>
  <property fmtid="{D5CDD505-2E9C-101B-9397-08002B2CF9AE}" pid="3" name="MediaServiceImageTags">
    <vt:lpwstr/>
  </property>
</Properties>
</file>