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57" r:id="rId4"/>
    <p:sldId id="258" r:id="rId5"/>
    <p:sldId id="259" r:id="rId6"/>
    <p:sldId id="264" r:id="rId7"/>
    <p:sldId id="260" r:id="rId8"/>
    <p:sldId id="261" r:id="rId9"/>
    <p:sldId id="262" r:id="rId10"/>
    <p:sldId id="263"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snapToGrid="0">
      <p:cViewPr varScale="1">
        <p:scale>
          <a:sx n="73" d="100"/>
          <a:sy n="73" d="100"/>
        </p:scale>
        <p:origin x="6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2D829-FED2-4C33-8B7D-C2134691C3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E80CE6-614E-42A7-BDC6-2A91B4BF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DEEE675-93E1-4B6F-9DE6-86CEB7EBB41F}"/>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5" name="Footer Placeholder 4">
            <a:extLst>
              <a:ext uri="{FF2B5EF4-FFF2-40B4-BE49-F238E27FC236}">
                <a16:creationId xmlns:a16="http://schemas.microsoft.com/office/drawing/2014/main" id="{70B382C4-9540-4BB7-83B9-941F27AD39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B8084C-7612-4996-8C6B-8A6B4EE41A8A}"/>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429256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1B110-087C-426B-944B-7325AD00B78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959B6F-7275-4BE0-97D2-B568F0E384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2FE576-1F50-454D-8F8F-040C09D5B5FB}"/>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5" name="Footer Placeholder 4">
            <a:extLst>
              <a:ext uri="{FF2B5EF4-FFF2-40B4-BE49-F238E27FC236}">
                <a16:creationId xmlns:a16="http://schemas.microsoft.com/office/drawing/2014/main" id="{B7131EF0-32EC-40D1-84B9-8F7727E3D3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D926ED-E71E-4193-A4C0-3E564ADB3C6F}"/>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331668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71A521-FC44-44E2-942B-BC445CCD10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268F96-BDDF-48C9-A414-68D100BCB74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1A9A40-6EE1-406C-9FDE-DFA494857A80}"/>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5" name="Footer Placeholder 4">
            <a:extLst>
              <a:ext uri="{FF2B5EF4-FFF2-40B4-BE49-F238E27FC236}">
                <a16:creationId xmlns:a16="http://schemas.microsoft.com/office/drawing/2014/main" id="{3448F286-3522-4961-A1AA-796FA87291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741BA3-89A3-4600-96B5-A65E174617CF}"/>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124146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C320C-D94E-42B9-901B-EB02341911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76225F-F01B-4391-B616-7680653516D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AD5260-9680-44D1-98F4-5B495E421026}"/>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5" name="Footer Placeholder 4">
            <a:extLst>
              <a:ext uri="{FF2B5EF4-FFF2-40B4-BE49-F238E27FC236}">
                <a16:creationId xmlns:a16="http://schemas.microsoft.com/office/drawing/2014/main" id="{6C1F6899-21CE-4A3A-A084-02D991C00F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D18760-CD56-4E5E-B1A9-9FBB7D18CB6A}"/>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183842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C080F-B742-4624-A039-C545F6DB8D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FDAE35-AE31-4496-B649-DC167E4B68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FBEF55-BA91-4980-A0F3-B64C0AEA4E68}"/>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5" name="Footer Placeholder 4">
            <a:extLst>
              <a:ext uri="{FF2B5EF4-FFF2-40B4-BE49-F238E27FC236}">
                <a16:creationId xmlns:a16="http://schemas.microsoft.com/office/drawing/2014/main" id="{DF54381E-7CCA-447B-9753-99F424CD68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CFA222-BFD2-4F73-953E-06DEB3225351}"/>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2289840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EB6AB-C6A1-4F88-8B58-EFE1FEF612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B44407-2EE4-4BDF-B5AA-5026AE47CA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064AF22-3CE6-4E39-9DD0-71EFAE4504F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0F68C8-C34A-4AB9-B939-2D2D2A56DB31}"/>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6" name="Footer Placeholder 5">
            <a:extLst>
              <a:ext uri="{FF2B5EF4-FFF2-40B4-BE49-F238E27FC236}">
                <a16:creationId xmlns:a16="http://schemas.microsoft.com/office/drawing/2014/main" id="{B84182F6-DAD7-45BC-89CA-03E7DF569F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CC4D86-740E-485E-96A1-73FF1A872FDC}"/>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596819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D7A9-0608-4428-A012-361C2F874F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C13285-7570-4814-B1CB-0256EB5BD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B489D94-C649-4F78-889D-C7E8924AA2E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5EEA8C4-7DF9-419D-8072-616D9E1C77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68883DC-3493-4912-98C7-2A30F596591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3D1D125-ABFA-40FF-A3DA-5318A4A54A18}"/>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8" name="Footer Placeholder 7">
            <a:extLst>
              <a:ext uri="{FF2B5EF4-FFF2-40B4-BE49-F238E27FC236}">
                <a16:creationId xmlns:a16="http://schemas.microsoft.com/office/drawing/2014/main" id="{3EC882F5-E573-405B-89DC-421DB1F931C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FA18CC8-B65C-4183-A089-43555D24E023}"/>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3310024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0D9B0-1C92-4E28-A793-A9D51F6BEB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685D6D-FCC5-4622-84DA-B0D6438B133B}"/>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4" name="Footer Placeholder 3">
            <a:extLst>
              <a:ext uri="{FF2B5EF4-FFF2-40B4-BE49-F238E27FC236}">
                <a16:creationId xmlns:a16="http://schemas.microsoft.com/office/drawing/2014/main" id="{C290C62C-F258-46BD-929E-D07E213C92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B09DB7-E7D4-4F6E-B221-20542E92EC63}"/>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273398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F21310-4565-4C35-A239-99FE4AD7F0C8}"/>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3" name="Footer Placeholder 2">
            <a:extLst>
              <a:ext uri="{FF2B5EF4-FFF2-40B4-BE49-F238E27FC236}">
                <a16:creationId xmlns:a16="http://schemas.microsoft.com/office/drawing/2014/main" id="{177A5816-0B40-4FF7-B2D9-1302495456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B08108-AD66-4010-A4D6-6F39BD0C4B1E}"/>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43673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348B-8CDE-4CB5-A0C6-9E0036F11B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36AF53-F78C-408C-A75F-AD98F00E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1B2750-3727-45EC-987F-10727A8A54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AE6850-0C0D-4C17-8984-C59E3E341A40}"/>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6" name="Footer Placeholder 5">
            <a:extLst>
              <a:ext uri="{FF2B5EF4-FFF2-40B4-BE49-F238E27FC236}">
                <a16:creationId xmlns:a16="http://schemas.microsoft.com/office/drawing/2014/main" id="{876A8B5E-20B1-4547-84FD-94621CF22E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0DD927-8793-42A8-91C2-F135F7DE4F49}"/>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612771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94C5F-2BE6-4219-BFEF-9F06FA8738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7DC18FA-3724-4652-B06C-6DA80582DE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B993D1-BBA6-4653-AA22-F3E21F7B62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1F5C22-E813-4FBF-AD1D-6B4C4BB9777C}"/>
              </a:ext>
            </a:extLst>
          </p:cNvPr>
          <p:cNvSpPr>
            <a:spLocks noGrp="1"/>
          </p:cNvSpPr>
          <p:nvPr>
            <p:ph type="dt" sz="half" idx="10"/>
          </p:nvPr>
        </p:nvSpPr>
        <p:spPr/>
        <p:txBody>
          <a:bodyPr/>
          <a:lstStyle/>
          <a:p>
            <a:fld id="{A3377319-DB54-4698-80E0-C395C53D9EDD}" type="datetimeFigureOut">
              <a:rPr lang="en-GB" smtClean="0"/>
              <a:t>21/11/2023</a:t>
            </a:fld>
            <a:endParaRPr lang="en-GB"/>
          </a:p>
        </p:txBody>
      </p:sp>
      <p:sp>
        <p:nvSpPr>
          <p:cNvPr id="6" name="Footer Placeholder 5">
            <a:extLst>
              <a:ext uri="{FF2B5EF4-FFF2-40B4-BE49-F238E27FC236}">
                <a16:creationId xmlns:a16="http://schemas.microsoft.com/office/drawing/2014/main" id="{303DB2CD-DE80-444D-9839-18D2C17338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4A0302-1659-4E3B-BCF3-468FA4F61100}"/>
              </a:ext>
            </a:extLst>
          </p:cNvPr>
          <p:cNvSpPr>
            <a:spLocks noGrp="1"/>
          </p:cNvSpPr>
          <p:nvPr>
            <p:ph type="sldNum" sz="quarter" idx="12"/>
          </p:nvPr>
        </p:nvSpPr>
        <p:spPr/>
        <p:txBody>
          <a:bodyPr/>
          <a:lstStyle/>
          <a:p>
            <a:fld id="{46EC90F4-1867-4E42-9522-BEA75A13B255}" type="slidenum">
              <a:rPr lang="en-GB" smtClean="0"/>
              <a:t>‹#›</a:t>
            </a:fld>
            <a:endParaRPr lang="en-GB"/>
          </a:p>
        </p:txBody>
      </p:sp>
    </p:spTree>
    <p:extLst>
      <p:ext uri="{BB962C8B-B14F-4D97-AF65-F5344CB8AC3E}">
        <p14:creationId xmlns:p14="http://schemas.microsoft.com/office/powerpoint/2010/main" val="3628756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0FD587-A8B7-47DA-AB60-DF3F99639D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06F634-E0EC-48FF-859E-3686B65853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EAD8D9-6B79-4D02-8B59-3B4C75180E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77319-DB54-4698-80E0-C395C53D9EDD}" type="datetimeFigureOut">
              <a:rPr lang="en-GB" smtClean="0"/>
              <a:t>21/11/2023</a:t>
            </a:fld>
            <a:endParaRPr lang="en-GB"/>
          </a:p>
        </p:txBody>
      </p:sp>
      <p:sp>
        <p:nvSpPr>
          <p:cNvPr id="5" name="Footer Placeholder 4">
            <a:extLst>
              <a:ext uri="{FF2B5EF4-FFF2-40B4-BE49-F238E27FC236}">
                <a16:creationId xmlns:a16="http://schemas.microsoft.com/office/drawing/2014/main" id="{43231A30-500C-4C02-AE81-FEE33FD72C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B7003A-215F-40C4-AF70-3C960B89FF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EC90F4-1867-4E42-9522-BEA75A13B255}" type="slidenum">
              <a:rPr lang="en-GB" smtClean="0"/>
              <a:t>‹#›</a:t>
            </a:fld>
            <a:endParaRPr lang="en-GB"/>
          </a:p>
        </p:txBody>
      </p:sp>
    </p:spTree>
    <p:extLst>
      <p:ext uri="{BB962C8B-B14F-4D97-AF65-F5344CB8AC3E}">
        <p14:creationId xmlns:p14="http://schemas.microsoft.com/office/powerpoint/2010/main" val="17150757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overnment/publications/working-lives-of-teachers-and-leaders-wave-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217D8-BD1A-49F8-8253-8D72F2E7265A}"/>
              </a:ext>
            </a:extLst>
          </p:cNvPr>
          <p:cNvSpPr>
            <a:spLocks noGrp="1"/>
          </p:cNvSpPr>
          <p:nvPr>
            <p:ph type="ctrTitle"/>
          </p:nvPr>
        </p:nvSpPr>
        <p:spPr/>
        <p:txBody>
          <a:bodyPr/>
          <a:lstStyle/>
          <a:p>
            <a:r>
              <a:rPr lang="en-GB" dirty="0"/>
              <a:t>School Effectiveness 	</a:t>
            </a:r>
          </a:p>
        </p:txBody>
      </p:sp>
      <p:sp>
        <p:nvSpPr>
          <p:cNvPr id="3" name="Subtitle 2">
            <a:extLst>
              <a:ext uri="{FF2B5EF4-FFF2-40B4-BE49-F238E27FC236}">
                <a16:creationId xmlns:a16="http://schemas.microsoft.com/office/drawing/2014/main" id="{B0D13301-267E-4A87-ACC7-6AB2B1207855}"/>
              </a:ext>
            </a:extLst>
          </p:cNvPr>
          <p:cNvSpPr>
            <a:spLocks noGrp="1"/>
          </p:cNvSpPr>
          <p:nvPr>
            <p:ph type="subTitle" idx="1"/>
          </p:nvPr>
        </p:nvSpPr>
        <p:spPr/>
        <p:txBody>
          <a:bodyPr/>
          <a:lstStyle/>
          <a:p>
            <a:r>
              <a:rPr lang="en-GB" dirty="0"/>
              <a:t>Steve Bogg  </a:t>
            </a:r>
          </a:p>
          <a:p>
            <a:r>
              <a:rPr lang="en-GB" dirty="0"/>
              <a:t>Senior Primary Commissioner</a:t>
            </a:r>
          </a:p>
        </p:txBody>
      </p:sp>
    </p:spTree>
    <p:extLst>
      <p:ext uri="{BB962C8B-B14F-4D97-AF65-F5344CB8AC3E}">
        <p14:creationId xmlns:p14="http://schemas.microsoft.com/office/powerpoint/2010/main" val="594200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01369-E730-4BCC-975D-26DD278271D4}"/>
              </a:ext>
            </a:extLst>
          </p:cNvPr>
          <p:cNvSpPr>
            <a:spLocks noGrp="1"/>
          </p:cNvSpPr>
          <p:nvPr>
            <p:ph type="title"/>
          </p:nvPr>
        </p:nvSpPr>
        <p:spPr/>
        <p:txBody>
          <a:bodyPr/>
          <a:lstStyle/>
          <a:p>
            <a:r>
              <a:rPr lang="en-GB" b="1" dirty="0"/>
              <a:t>Core Groups</a:t>
            </a:r>
          </a:p>
        </p:txBody>
      </p:sp>
      <p:sp>
        <p:nvSpPr>
          <p:cNvPr id="3" name="Content Placeholder 2">
            <a:extLst>
              <a:ext uri="{FF2B5EF4-FFF2-40B4-BE49-F238E27FC236}">
                <a16:creationId xmlns:a16="http://schemas.microsoft.com/office/drawing/2014/main" id="{18E9126E-4990-4B88-9A65-A2DB631C4F30}"/>
              </a:ext>
            </a:extLst>
          </p:cNvPr>
          <p:cNvSpPr>
            <a:spLocks noGrp="1"/>
          </p:cNvSpPr>
          <p:nvPr>
            <p:ph idx="1"/>
          </p:nvPr>
        </p:nvSpPr>
        <p:spPr/>
        <p:txBody>
          <a:bodyPr>
            <a:normAutofit lnSpcReduction="10000"/>
          </a:bodyPr>
          <a:lstStyle/>
          <a:p>
            <a:r>
              <a:rPr lang="en-GB" dirty="0"/>
              <a:t>At any stage of the Quality Assurance or Inclusion Index Process, officers can establish a core group to gather information from a range of internal services where concerns or issues have been raised which may compromise delivery of statutory duties of providing appropriate education to all pupils </a:t>
            </a:r>
          </a:p>
          <a:p>
            <a:r>
              <a:rPr lang="en-GB" dirty="0"/>
              <a:t>The purpose of a Core Group is to identify and provide additional targeted support to schools (as necessary), acting as a safety net for schools to get back on track. Core Groups are a form of challenge that seeks to clarify facts from anecdotal information and provide a balanced view. They act as a basis for informed discussions, which will support better relationships between schools and LA. </a:t>
            </a:r>
          </a:p>
        </p:txBody>
      </p:sp>
    </p:spTree>
    <p:extLst>
      <p:ext uri="{BB962C8B-B14F-4D97-AF65-F5344CB8AC3E}">
        <p14:creationId xmlns:p14="http://schemas.microsoft.com/office/powerpoint/2010/main" val="2268133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2EC92D-CA53-41DC-900B-514417C611ED}"/>
              </a:ext>
            </a:extLst>
          </p:cNvPr>
          <p:cNvSpPr>
            <a:spLocks noGrp="1"/>
          </p:cNvSpPr>
          <p:nvPr>
            <p:ph idx="1"/>
          </p:nvPr>
        </p:nvSpPr>
        <p:spPr/>
        <p:txBody>
          <a:bodyPr/>
          <a:lstStyle/>
          <a:p>
            <a:r>
              <a:rPr lang="en-GB" dirty="0"/>
              <a:t>The core group will establish a set of actions or an action plan with named officers and date where appropriate. The plan will include progress review dates set and consideration of escalation in line with the targeted support and challenge escalation steps. </a:t>
            </a:r>
          </a:p>
          <a:p>
            <a:r>
              <a:rPr lang="en-GB" dirty="0"/>
              <a:t>This may include brokered support from other schools or academies and signposting schools to encourage them to take up the DfE School Improvement Offer that utilises support from a National Leader of Education (NLE), where appropriate. </a:t>
            </a:r>
          </a:p>
        </p:txBody>
      </p:sp>
    </p:spTree>
    <p:extLst>
      <p:ext uri="{BB962C8B-B14F-4D97-AF65-F5344CB8AC3E}">
        <p14:creationId xmlns:p14="http://schemas.microsoft.com/office/powerpoint/2010/main" val="296505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F35E4-541F-4A9C-B13C-0A2217D1993B}"/>
              </a:ext>
            </a:extLst>
          </p:cNvPr>
          <p:cNvSpPr>
            <a:spLocks noGrp="1"/>
          </p:cNvSpPr>
          <p:nvPr>
            <p:ph type="title"/>
          </p:nvPr>
        </p:nvSpPr>
        <p:spPr/>
        <p:txBody>
          <a:bodyPr/>
          <a:lstStyle/>
          <a:p>
            <a:r>
              <a:rPr lang="en-GB" dirty="0"/>
              <a:t>Current situation 	</a:t>
            </a:r>
          </a:p>
        </p:txBody>
      </p:sp>
      <p:sp>
        <p:nvSpPr>
          <p:cNvPr id="3" name="Content Placeholder 2">
            <a:extLst>
              <a:ext uri="{FF2B5EF4-FFF2-40B4-BE49-F238E27FC236}">
                <a16:creationId xmlns:a16="http://schemas.microsoft.com/office/drawing/2014/main" id="{82494355-94AF-4E66-929E-DFF84016D0FE}"/>
              </a:ext>
            </a:extLst>
          </p:cNvPr>
          <p:cNvSpPr>
            <a:spLocks noGrp="1"/>
          </p:cNvSpPr>
          <p:nvPr>
            <p:ph idx="1"/>
          </p:nvPr>
        </p:nvSpPr>
        <p:spPr/>
        <p:txBody>
          <a:bodyPr/>
          <a:lstStyle/>
          <a:p>
            <a:r>
              <a:rPr lang="en-GB" dirty="0"/>
              <a:t>14 Maintained Primary schools</a:t>
            </a:r>
          </a:p>
          <a:p>
            <a:r>
              <a:rPr lang="en-GB" dirty="0"/>
              <a:t>Retention and Recruitment issues within the profession </a:t>
            </a:r>
          </a:p>
          <a:p>
            <a:r>
              <a:rPr lang="en-GB" dirty="0">
                <a:hlinkClick r:id="rId2"/>
              </a:rPr>
              <a:t>Working lives of teachers and leaders – wave 1 - GOV.UK (www.gov.uk)</a:t>
            </a:r>
            <a:endParaRPr lang="en-GB" dirty="0"/>
          </a:p>
          <a:p>
            <a:r>
              <a:rPr lang="en-GB" dirty="0"/>
              <a:t>Ofsted currently in the news</a:t>
            </a:r>
          </a:p>
          <a:p>
            <a:r>
              <a:rPr lang="en-GB" dirty="0"/>
              <a:t>Budget constraints </a:t>
            </a:r>
          </a:p>
          <a:p>
            <a:r>
              <a:rPr lang="en-GB" dirty="0"/>
              <a:t>10 Education ministers since 2022</a:t>
            </a:r>
          </a:p>
          <a:p>
            <a:endParaRPr lang="en-GB" dirty="0"/>
          </a:p>
        </p:txBody>
      </p:sp>
    </p:spTree>
    <p:extLst>
      <p:ext uri="{BB962C8B-B14F-4D97-AF65-F5344CB8AC3E}">
        <p14:creationId xmlns:p14="http://schemas.microsoft.com/office/powerpoint/2010/main" val="371572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FA644-D2EB-4CDE-A0E8-AF7E6799FDEA}"/>
              </a:ext>
            </a:extLst>
          </p:cNvPr>
          <p:cNvSpPr>
            <a:spLocks noGrp="1"/>
          </p:cNvSpPr>
          <p:nvPr>
            <p:ph type="title"/>
          </p:nvPr>
        </p:nvSpPr>
        <p:spPr/>
        <p:txBody>
          <a:bodyPr/>
          <a:lstStyle/>
          <a:p>
            <a:pPr algn="ctr"/>
            <a:r>
              <a:rPr lang="en-GB" dirty="0"/>
              <a:t>Aims</a:t>
            </a:r>
          </a:p>
        </p:txBody>
      </p:sp>
      <p:sp>
        <p:nvSpPr>
          <p:cNvPr id="3" name="Content Placeholder 2">
            <a:extLst>
              <a:ext uri="{FF2B5EF4-FFF2-40B4-BE49-F238E27FC236}">
                <a16:creationId xmlns:a16="http://schemas.microsoft.com/office/drawing/2014/main" id="{0D96B332-7E7B-4E78-913D-EFFE4435E64D}"/>
              </a:ext>
            </a:extLst>
          </p:cNvPr>
          <p:cNvSpPr>
            <a:spLocks noGrp="1"/>
          </p:cNvSpPr>
          <p:nvPr>
            <p:ph idx="1"/>
          </p:nvPr>
        </p:nvSpPr>
        <p:spPr/>
        <p:txBody>
          <a:bodyPr/>
          <a:lstStyle/>
          <a:p>
            <a:pPr algn="ctr"/>
            <a:r>
              <a:rPr lang="en-GB" dirty="0"/>
              <a:t>The purpose of this framework is to ensure we have a preventative model of </a:t>
            </a:r>
            <a:r>
              <a:rPr lang="en-GB" b="1" dirty="0"/>
              <a:t>early intervention </a:t>
            </a:r>
            <a:r>
              <a:rPr lang="en-GB" dirty="0"/>
              <a:t>rooted in local intelligence, is evidence based and </a:t>
            </a:r>
            <a:r>
              <a:rPr lang="en-GB" b="1" dirty="0"/>
              <a:t>evidence</a:t>
            </a:r>
            <a:r>
              <a:rPr lang="en-GB" dirty="0"/>
              <a:t> of impact is at the heart of our approach. Combined information gathered in relation to the inclusivity of settings with current school improvement data and intelligence we will produce a comprehensive view of settings in Swindon Borough Council. Through this partnership approach, we will: </a:t>
            </a:r>
          </a:p>
        </p:txBody>
      </p:sp>
    </p:spTree>
    <p:extLst>
      <p:ext uri="{BB962C8B-B14F-4D97-AF65-F5344CB8AC3E}">
        <p14:creationId xmlns:p14="http://schemas.microsoft.com/office/powerpoint/2010/main" val="1506948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1355E-6060-481E-9187-B3267FFC461C}"/>
              </a:ext>
            </a:extLst>
          </p:cNvPr>
          <p:cNvSpPr>
            <a:spLocks noGrp="1"/>
          </p:cNvSpPr>
          <p:nvPr>
            <p:ph type="title"/>
          </p:nvPr>
        </p:nvSpPr>
        <p:spPr/>
        <p:txBody>
          <a:bodyPr/>
          <a:lstStyle/>
          <a:p>
            <a:r>
              <a:rPr lang="en-GB" dirty="0"/>
              <a:t>How are we doing this?</a:t>
            </a:r>
          </a:p>
        </p:txBody>
      </p:sp>
      <p:sp>
        <p:nvSpPr>
          <p:cNvPr id="3" name="Content Placeholder 2">
            <a:extLst>
              <a:ext uri="{FF2B5EF4-FFF2-40B4-BE49-F238E27FC236}">
                <a16:creationId xmlns:a16="http://schemas.microsoft.com/office/drawing/2014/main" id="{E3686ABB-E262-465C-B5AE-E702C2B47040}"/>
              </a:ext>
            </a:extLst>
          </p:cNvPr>
          <p:cNvSpPr>
            <a:spLocks noGrp="1"/>
          </p:cNvSpPr>
          <p:nvPr>
            <p:ph idx="1"/>
          </p:nvPr>
        </p:nvSpPr>
        <p:spPr/>
        <p:txBody>
          <a:bodyPr>
            <a:normAutofit lnSpcReduction="10000"/>
          </a:bodyPr>
          <a:lstStyle/>
          <a:p>
            <a:r>
              <a:rPr lang="en-GB" dirty="0"/>
              <a:t>Promote a culture of support and challenge across the education system so that inclusion is everybody’s business. </a:t>
            </a:r>
          </a:p>
          <a:p>
            <a:r>
              <a:rPr lang="en-GB" dirty="0"/>
              <a:t>Act openly and with transparency in all matters. </a:t>
            </a:r>
          </a:p>
          <a:p>
            <a:r>
              <a:rPr lang="en-GB" dirty="0"/>
              <a:t>Resolve emerging issues swiftly and informally through intervening at an early stage where there are concerns around inclusion. </a:t>
            </a:r>
          </a:p>
          <a:p>
            <a:r>
              <a:rPr lang="en-GB" dirty="0"/>
              <a:t>Take action that will be in the best interests of the children and young people served by the school. </a:t>
            </a:r>
          </a:p>
          <a:p>
            <a:r>
              <a:rPr lang="en-GB" dirty="0"/>
              <a:t>Meet our statutory duties for monitoring and championing children with SEND, children who are disadvantaged and/or vulnerable and children in specific circumstances. </a:t>
            </a:r>
          </a:p>
          <a:p>
            <a:endParaRPr lang="en-GB" dirty="0"/>
          </a:p>
        </p:txBody>
      </p:sp>
    </p:spTree>
    <p:extLst>
      <p:ext uri="{BB962C8B-B14F-4D97-AF65-F5344CB8AC3E}">
        <p14:creationId xmlns:p14="http://schemas.microsoft.com/office/powerpoint/2010/main" val="2846206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A86AE-A3AC-44E2-B06D-76C2377390C4}"/>
              </a:ext>
            </a:extLst>
          </p:cNvPr>
          <p:cNvSpPr>
            <a:spLocks noGrp="1"/>
          </p:cNvSpPr>
          <p:nvPr>
            <p:ph type="title"/>
          </p:nvPr>
        </p:nvSpPr>
        <p:spPr/>
        <p:txBody>
          <a:bodyPr/>
          <a:lstStyle/>
          <a:p>
            <a:pPr algn="ctr"/>
            <a:r>
              <a:rPr lang="en-GB" b="1" dirty="0"/>
              <a:t>Inclusion Index (Three Ticks)</a:t>
            </a:r>
          </a:p>
        </p:txBody>
      </p:sp>
      <p:sp>
        <p:nvSpPr>
          <p:cNvPr id="3" name="Content Placeholder 2">
            <a:extLst>
              <a:ext uri="{FF2B5EF4-FFF2-40B4-BE49-F238E27FC236}">
                <a16:creationId xmlns:a16="http://schemas.microsoft.com/office/drawing/2014/main" id="{BC049B52-C0FC-4411-8994-A9891D14F5D6}"/>
              </a:ext>
            </a:extLst>
          </p:cNvPr>
          <p:cNvSpPr>
            <a:spLocks noGrp="1"/>
          </p:cNvSpPr>
          <p:nvPr>
            <p:ph idx="1"/>
          </p:nvPr>
        </p:nvSpPr>
        <p:spPr/>
        <p:txBody>
          <a:bodyPr/>
          <a:lstStyle/>
          <a:p>
            <a:pPr algn="ctr"/>
            <a:r>
              <a:rPr lang="en-GB" dirty="0"/>
              <a:t>Local knowledge of schools forms a crucial part of intervening early to support schools and in ensuring practice is in line with relevant national policies/guidance. All teams in Children Services have been asked to allocate their ‘3 ticks’ in the Inclusion Index which outline inclusive practice in a setting from their team’s perspective.</a:t>
            </a:r>
          </a:p>
          <a:p>
            <a:pPr algn="ctr"/>
            <a:endParaRPr lang="en-GB" dirty="0"/>
          </a:p>
          <a:p>
            <a:pPr marL="0" indent="0" algn="ctr">
              <a:buNone/>
            </a:pPr>
            <a:r>
              <a:rPr lang="en-GB" sz="4000" b="1" dirty="0"/>
              <a:t>Context is everything</a:t>
            </a:r>
          </a:p>
        </p:txBody>
      </p:sp>
    </p:spTree>
    <p:extLst>
      <p:ext uri="{BB962C8B-B14F-4D97-AF65-F5344CB8AC3E}">
        <p14:creationId xmlns:p14="http://schemas.microsoft.com/office/powerpoint/2010/main" val="1896313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1DBDD-12AA-4616-A790-FAD2F9C08B4C}"/>
              </a:ext>
            </a:extLst>
          </p:cNvPr>
          <p:cNvSpPr>
            <a:spLocks noGrp="1"/>
          </p:cNvSpPr>
          <p:nvPr>
            <p:ph type="title"/>
          </p:nvPr>
        </p:nvSpPr>
        <p:spPr/>
        <p:txBody>
          <a:bodyPr/>
          <a:lstStyle/>
          <a:p>
            <a:r>
              <a:rPr lang="en-GB" b="1" dirty="0"/>
              <a:t>Examples</a:t>
            </a:r>
            <a:r>
              <a:rPr lang="en-GB" dirty="0"/>
              <a:t>	</a:t>
            </a:r>
          </a:p>
        </p:txBody>
      </p:sp>
      <p:graphicFrame>
        <p:nvGraphicFramePr>
          <p:cNvPr id="4" name="Content Placeholder 3">
            <a:extLst>
              <a:ext uri="{FF2B5EF4-FFF2-40B4-BE49-F238E27FC236}">
                <a16:creationId xmlns:a16="http://schemas.microsoft.com/office/drawing/2014/main" id="{E05F60F5-DC0A-444D-9D8F-635E21250D0F}"/>
              </a:ext>
            </a:extLst>
          </p:cNvPr>
          <p:cNvGraphicFramePr>
            <a:graphicFrameLocks noGrp="1"/>
          </p:cNvGraphicFramePr>
          <p:nvPr>
            <p:ph idx="1"/>
            <p:extLst>
              <p:ext uri="{D42A27DB-BD31-4B8C-83A1-F6EECF244321}">
                <p14:modId xmlns:p14="http://schemas.microsoft.com/office/powerpoint/2010/main" val="1544452619"/>
              </p:ext>
            </p:extLst>
          </p:nvPr>
        </p:nvGraphicFramePr>
        <p:xfrm>
          <a:off x="838200" y="1489753"/>
          <a:ext cx="10391454" cy="2293971"/>
        </p:xfrm>
        <a:graphic>
          <a:graphicData uri="http://schemas.openxmlformats.org/drawingml/2006/table">
            <a:tbl>
              <a:tblPr firstRow="1" firstCol="1" bandRow="1">
                <a:tableStyleId>{5C22544A-7EE6-4342-B048-85BDC9FD1C3A}</a:tableStyleId>
              </a:tblPr>
              <a:tblGrid>
                <a:gridCol w="3083793">
                  <a:extLst>
                    <a:ext uri="{9D8B030D-6E8A-4147-A177-3AD203B41FA5}">
                      <a16:colId xmlns:a16="http://schemas.microsoft.com/office/drawing/2014/main" val="4086381674"/>
                    </a:ext>
                  </a:extLst>
                </a:gridCol>
                <a:gridCol w="2811068">
                  <a:extLst>
                    <a:ext uri="{9D8B030D-6E8A-4147-A177-3AD203B41FA5}">
                      <a16:colId xmlns:a16="http://schemas.microsoft.com/office/drawing/2014/main" val="3128843608"/>
                    </a:ext>
                  </a:extLst>
                </a:gridCol>
                <a:gridCol w="2330449">
                  <a:extLst>
                    <a:ext uri="{9D8B030D-6E8A-4147-A177-3AD203B41FA5}">
                      <a16:colId xmlns:a16="http://schemas.microsoft.com/office/drawing/2014/main" val="3412649134"/>
                    </a:ext>
                  </a:extLst>
                </a:gridCol>
                <a:gridCol w="2166144">
                  <a:extLst>
                    <a:ext uri="{9D8B030D-6E8A-4147-A177-3AD203B41FA5}">
                      <a16:colId xmlns:a16="http://schemas.microsoft.com/office/drawing/2014/main" val="2993386731"/>
                    </a:ext>
                  </a:extLst>
                </a:gridCol>
              </a:tblGrid>
              <a:tr h="2293971">
                <a:tc>
                  <a:txBody>
                    <a:bodyPr/>
                    <a:lstStyle/>
                    <a:p>
                      <a:pPr algn="ctr" fontAlgn="base">
                        <a:lnSpc>
                          <a:spcPct val="107000"/>
                        </a:lnSpc>
                        <a:spcAft>
                          <a:spcPts val="0"/>
                        </a:spcAft>
                      </a:pPr>
                      <a:r>
                        <a:rPr lang="en-GB" sz="1100">
                          <a:effectLst/>
                        </a:rPr>
                        <a:t>Educational Psychology Service  </a:t>
                      </a:r>
                    </a:p>
                    <a:p>
                      <a:pPr fontAlgn="base">
                        <a:lnSpc>
                          <a:spcPct val="107000"/>
                        </a:lnSpc>
                        <a:spcAft>
                          <a:spcPts val="0"/>
                        </a:spcAft>
                      </a:pPr>
                      <a:r>
                        <a:rPr lang="en-GB" sz="1100">
                          <a:effectLst/>
                        </a:rPr>
                        <a:t> </a:t>
                      </a:r>
                    </a:p>
                    <a:p>
                      <a:pPr algn="ctr" fontAlgn="base">
                        <a:lnSpc>
                          <a:spcPct val="107000"/>
                        </a:lnSpc>
                        <a:spcAft>
                          <a:spcPts val="0"/>
                        </a:spcAft>
                      </a:pPr>
                      <a:r>
                        <a:rPr lang="en-GB" sz="1100">
                          <a:effectLst/>
                        </a:rPr>
                        <a:t>Alexa Denham/Suzanne Horgan</a:t>
                      </a:r>
                    </a:p>
                    <a:p>
                      <a:pPr algn="ctr" fontAlgn="base">
                        <a:lnSpc>
                          <a:spcPct val="107000"/>
                        </a:lnSpc>
                        <a:spcAft>
                          <a:spcPts val="0"/>
                        </a:spcAft>
                      </a:pPr>
                      <a:r>
                        <a:rPr lang="en-GB" sz="1100">
                          <a:effectLst/>
                        </a:rPr>
                        <a:t>Confirmed</a:t>
                      </a:r>
                    </a:p>
                    <a:p>
                      <a:pPr fontAlgn="base">
                        <a:lnSpc>
                          <a:spcPct val="107000"/>
                        </a:lnSpc>
                        <a:spcAft>
                          <a:spcPts val="0"/>
                        </a:spcAft>
                      </a:pPr>
                      <a:r>
                        <a:rPr lang="en-GB" sz="1200">
                          <a:effectLst/>
                        </a:rPr>
                        <a:t> </a:t>
                      </a:r>
                      <a:endParaRPr lang="en-GB" sz="1100">
                        <a:effectLst/>
                      </a:endParaRPr>
                    </a:p>
                    <a:p>
                      <a:pPr fontAlgn="base">
                        <a:lnSpc>
                          <a:spcPct val="107000"/>
                        </a:lnSpc>
                        <a:spcAft>
                          <a:spcPts val="0"/>
                        </a:spcAft>
                      </a:pPr>
                      <a:r>
                        <a:rPr lang="en-GB" sz="1100">
                          <a:effectLst/>
                        </a:rPr>
                        <a:t> </a:t>
                      </a:r>
                    </a:p>
                    <a:p>
                      <a:pPr fontAlgn="base">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n-GB" sz="1100" dirty="0">
                          <a:effectLst/>
                        </a:rPr>
                        <a:t>Consistent concerns raised from parents and/or professionals about observed non-inclusive practices (including not carrying out agreed actions/ provision required in EHCP)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n-GB" sz="1100">
                          <a:effectLst/>
                        </a:rPr>
                        <a:t>High levels of formal or informal exclusions and/or frequent use of part-time timetables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n-GB" sz="1100" dirty="0">
                          <a:effectLst/>
                        </a:rPr>
                        <a:t>Poor evidence of following a graduated response to identify and meet the needs of children with emerging difficulties </a:t>
                      </a:r>
                    </a:p>
                    <a:p>
                      <a:pPr fontAlgn="base">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15077719"/>
                  </a:ext>
                </a:extLst>
              </a:tr>
            </a:tbl>
          </a:graphicData>
        </a:graphic>
      </p:graphicFrame>
      <p:graphicFrame>
        <p:nvGraphicFramePr>
          <p:cNvPr id="5" name="Table 4">
            <a:extLst>
              <a:ext uri="{FF2B5EF4-FFF2-40B4-BE49-F238E27FC236}">
                <a16:creationId xmlns:a16="http://schemas.microsoft.com/office/drawing/2014/main" id="{D0DB5662-43A5-4EF2-A99F-41EAD952ECF0}"/>
              </a:ext>
            </a:extLst>
          </p:cNvPr>
          <p:cNvGraphicFramePr>
            <a:graphicFrameLocks noGrp="1"/>
          </p:cNvGraphicFramePr>
          <p:nvPr>
            <p:extLst>
              <p:ext uri="{D42A27DB-BD31-4B8C-83A1-F6EECF244321}">
                <p14:modId xmlns:p14="http://schemas.microsoft.com/office/powerpoint/2010/main" val="2932339339"/>
              </p:ext>
            </p:extLst>
          </p:nvPr>
        </p:nvGraphicFramePr>
        <p:xfrm>
          <a:off x="838199" y="4169854"/>
          <a:ext cx="10391454" cy="1605471"/>
        </p:xfrm>
        <a:graphic>
          <a:graphicData uri="http://schemas.openxmlformats.org/drawingml/2006/table">
            <a:tbl>
              <a:tblPr firstRow="1" firstCol="1" bandRow="1">
                <a:tableStyleId>{5C22544A-7EE6-4342-B048-85BDC9FD1C3A}</a:tableStyleId>
              </a:tblPr>
              <a:tblGrid>
                <a:gridCol w="3083793">
                  <a:extLst>
                    <a:ext uri="{9D8B030D-6E8A-4147-A177-3AD203B41FA5}">
                      <a16:colId xmlns:a16="http://schemas.microsoft.com/office/drawing/2014/main" val="1050525645"/>
                    </a:ext>
                  </a:extLst>
                </a:gridCol>
                <a:gridCol w="2811069">
                  <a:extLst>
                    <a:ext uri="{9D8B030D-6E8A-4147-A177-3AD203B41FA5}">
                      <a16:colId xmlns:a16="http://schemas.microsoft.com/office/drawing/2014/main" val="1034988398"/>
                    </a:ext>
                  </a:extLst>
                </a:gridCol>
                <a:gridCol w="2330448">
                  <a:extLst>
                    <a:ext uri="{9D8B030D-6E8A-4147-A177-3AD203B41FA5}">
                      <a16:colId xmlns:a16="http://schemas.microsoft.com/office/drawing/2014/main" val="2560959168"/>
                    </a:ext>
                  </a:extLst>
                </a:gridCol>
                <a:gridCol w="2166144">
                  <a:extLst>
                    <a:ext uri="{9D8B030D-6E8A-4147-A177-3AD203B41FA5}">
                      <a16:colId xmlns:a16="http://schemas.microsoft.com/office/drawing/2014/main" val="2531024209"/>
                    </a:ext>
                  </a:extLst>
                </a:gridCol>
              </a:tblGrid>
              <a:tr h="371475">
                <a:tc>
                  <a:txBody>
                    <a:bodyPr/>
                    <a:lstStyle/>
                    <a:p>
                      <a:pPr algn="ctr" fontAlgn="base">
                        <a:lnSpc>
                          <a:spcPct val="107000"/>
                        </a:lnSpc>
                        <a:spcAft>
                          <a:spcPts val="0"/>
                        </a:spcAft>
                      </a:pPr>
                      <a:r>
                        <a:rPr lang="en-GB" sz="1100">
                          <a:effectLst/>
                        </a:rPr>
                        <a:t>Virtual School  </a:t>
                      </a:r>
                    </a:p>
                    <a:p>
                      <a:pPr fontAlgn="base">
                        <a:lnSpc>
                          <a:spcPct val="107000"/>
                        </a:lnSpc>
                        <a:spcAft>
                          <a:spcPts val="0"/>
                        </a:spcAft>
                      </a:pPr>
                      <a:r>
                        <a:rPr lang="en-GB" sz="1100">
                          <a:effectLst/>
                        </a:rPr>
                        <a:t> </a:t>
                      </a:r>
                    </a:p>
                    <a:p>
                      <a:pPr algn="ctr" fontAlgn="base">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n-GB" sz="1100">
                          <a:effectLst/>
                        </a:rPr>
                        <a:t>Repeated FTE exclusion  </a:t>
                      </a:r>
                    </a:p>
                    <a:p>
                      <a:pPr fontAlgn="base">
                        <a:lnSpc>
                          <a:spcPct val="107000"/>
                        </a:lnSpc>
                        <a:spcAft>
                          <a:spcPts val="0"/>
                        </a:spcAft>
                      </a:pPr>
                      <a:r>
                        <a:rPr lang="en-GB" sz="1100">
                          <a:effectLst/>
                        </a:rPr>
                        <a:t>Inadequate/RI PEP QA  </a:t>
                      </a:r>
                    </a:p>
                    <a:p>
                      <a:pPr fontAlgn="base">
                        <a:lnSpc>
                          <a:spcPct val="107000"/>
                        </a:lnSpc>
                        <a:spcAft>
                          <a:spcPts val="0"/>
                        </a:spcAft>
                      </a:pPr>
                      <a:r>
                        <a:rPr lang="en-GB" sz="1100">
                          <a:effectLst/>
                        </a:rPr>
                        <a:t>Increase in PA  </a:t>
                      </a:r>
                    </a:p>
                    <a:p>
                      <a:pPr fontAlgn="base">
                        <a:lnSpc>
                          <a:spcPct val="107000"/>
                        </a:lnSpc>
                        <a:spcAft>
                          <a:spcPts val="0"/>
                        </a:spcAft>
                      </a:pPr>
                      <a:r>
                        <a:rPr lang="en-GB" sz="1100">
                          <a:effectLst/>
                        </a:rPr>
                        <a:t>Gap in attainment to All Children widening  </a:t>
                      </a:r>
                    </a:p>
                    <a:p>
                      <a:pPr fontAlgn="base">
                        <a:lnSpc>
                          <a:spcPct val="107000"/>
                        </a:lnSpc>
                        <a:spcAft>
                          <a:spcPts val="0"/>
                        </a:spcAft>
                      </a:pPr>
                      <a:r>
                        <a:rPr lang="en-GB" sz="1100">
                          <a:effectLst/>
                        </a:rPr>
                        <a:t>Use of reduced hour timetables not agreed through VS process  </a:t>
                      </a:r>
                    </a:p>
                    <a:p>
                      <a:pPr fontAlgn="base">
                        <a:lnSpc>
                          <a:spcPct val="107000"/>
                        </a:lnSpc>
                        <a:spcAft>
                          <a:spcPts val="0"/>
                        </a:spcAft>
                      </a:pPr>
                      <a:r>
                        <a:rPr lang="en-GB" sz="1100">
                          <a:effectLst/>
                        </a:rPr>
                        <a:t>  </a:t>
                      </a:r>
                    </a:p>
                    <a:p>
                      <a:pPr fontAlgn="base">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n-GB" sz="1100" dirty="0">
                          <a:effectLst/>
                        </a:rPr>
                        <a:t>Limited evidence of graduated response to addressing pupil needs with all relevant services and low staff participation in mandatory training  </a:t>
                      </a:r>
                    </a:p>
                    <a:p>
                      <a:pPr fontAlgn="base">
                        <a:lnSpc>
                          <a:spcPct val="107000"/>
                        </a:lnSpc>
                        <a:spcAft>
                          <a:spcPts val="0"/>
                        </a:spcAft>
                      </a:pPr>
                      <a:r>
                        <a:rPr lang="en-GB" sz="1100" dirty="0">
                          <a:effectLst/>
                        </a:rPr>
                        <a:t>PEP feedback QA actions not completed   </a:t>
                      </a:r>
                    </a:p>
                    <a:p>
                      <a:pPr fontAlgn="base">
                        <a:lnSpc>
                          <a:spcPct val="107000"/>
                        </a:lnSpc>
                        <a:spcAft>
                          <a:spcPts val="0"/>
                        </a:spcAft>
                      </a:pPr>
                      <a:r>
                        <a:rPr lang="en-GB" sz="1100" dirty="0">
                          <a:effectLst/>
                        </a:rPr>
                        <a:t>  </a:t>
                      </a:r>
                    </a:p>
                    <a:p>
                      <a:pPr fontAlgn="base">
                        <a:lnSpc>
                          <a:spcPct val="107000"/>
                        </a:lnSpc>
                        <a:spcAft>
                          <a:spcPts val="0"/>
                        </a:spcAft>
                      </a:pPr>
                      <a:r>
                        <a:rPr lang="en-GB" sz="1100" dirty="0">
                          <a:effectLst/>
                        </a:rPr>
                        <a:t>  </a:t>
                      </a:r>
                    </a:p>
                    <a:p>
                      <a:pPr fontAlgn="base">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n-GB" sz="1100" dirty="0">
                          <a:effectLst/>
                        </a:rPr>
                        <a:t>Perm Exclusion  </a:t>
                      </a:r>
                    </a:p>
                    <a:p>
                      <a:pPr fontAlgn="base">
                        <a:lnSpc>
                          <a:spcPct val="107000"/>
                        </a:lnSpc>
                        <a:spcAft>
                          <a:spcPts val="0"/>
                        </a:spcAft>
                      </a:pPr>
                      <a:r>
                        <a:rPr lang="en-GB" sz="1100" dirty="0">
                          <a:effectLst/>
                        </a:rPr>
                        <a:t>Frequent use of alternative provision which is not time limited and /or impact measured.  </a:t>
                      </a:r>
                    </a:p>
                    <a:p>
                      <a:pPr fontAlgn="base">
                        <a:lnSpc>
                          <a:spcPct val="107000"/>
                        </a:lnSpc>
                        <a:spcAft>
                          <a:spcPts val="0"/>
                        </a:spcAft>
                      </a:pPr>
                      <a:r>
                        <a:rPr lang="en-GB" sz="1100" dirty="0">
                          <a:effectLst/>
                        </a:rPr>
                        <a:t>High PA  </a:t>
                      </a:r>
                    </a:p>
                    <a:p>
                      <a:pPr fontAlgn="base">
                        <a:lnSpc>
                          <a:spcPct val="107000"/>
                        </a:lnSpc>
                        <a:spcAft>
                          <a:spcPts val="0"/>
                        </a:spcAft>
                      </a:pPr>
                      <a:r>
                        <a:rPr lang="en-GB" sz="1100" dirty="0">
                          <a:effectLst/>
                        </a:rPr>
                        <a:t>High FE rate  </a:t>
                      </a:r>
                    </a:p>
                    <a:p>
                      <a:pPr fontAlgn="base">
                        <a:lnSpc>
                          <a:spcPct val="107000"/>
                        </a:lnSpc>
                        <a:spcAft>
                          <a:spcPts val="0"/>
                        </a:spcAft>
                      </a:pPr>
                      <a:r>
                        <a:rPr lang="en-GB" sz="1100" dirty="0">
                          <a:effectLst/>
                        </a:rPr>
                        <a:t>Low participation in mandatory training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50488620"/>
                  </a:ext>
                </a:extLst>
              </a:tr>
            </a:tbl>
          </a:graphicData>
        </a:graphic>
      </p:graphicFrame>
    </p:spTree>
    <p:extLst>
      <p:ext uri="{BB962C8B-B14F-4D97-AF65-F5344CB8AC3E}">
        <p14:creationId xmlns:p14="http://schemas.microsoft.com/office/powerpoint/2010/main" val="3679112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DCC73-D6FD-403A-B036-2B9014928E19}"/>
              </a:ext>
            </a:extLst>
          </p:cNvPr>
          <p:cNvSpPr>
            <a:spLocks noGrp="1"/>
          </p:cNvSpPr>
          <p:nvPr>
            <p:ph type="title"/>
          </p:nvPr>
        </p:nvSpPr>
        <p:spPr/>
        <p:txBody>
          <a:bodyPr/>
          <a:lstStyle/>
          <a:p>
            <a:r>
              <a:rPr lang="en-GB" b="1" dirty="0"/>
              <a:t>The process</a:t>
            </a:r>
          </a:p>
        </p:txBody>
      </p:sp>
      <p:sp>
        <p:nvSpPr>
          <p:cNvPr id="3" name="Content Placeholder 2">
            <a:extLst>
              <a:ext uri="{FF2B5EF4-FFF2-40B4-BE49-F238E27FC236}">
                <a16:creationId xmlns:a16="http://schemas.microsoft.com/office/drawing/2014/main" id="{8DA5C617-92D3-4B65-A6E3-03C52A476B14}"/>
              </a:ext>
            </a:extLst>
          </p:cNvPr>
          <p:cNvSpPr>
            <a:spLocks noGrp="1"/>
          </p:cNvSpPr>
          <p:nvPr>
            <p:ph idx="1"/>
          </p:nvPr>
        </p:nvSpPr>
        <p:spPr/>
        <p:txBody>
          <a:bodyPr>
            <a:normAutofit fontScale="85000" lnSpcReduction="20000"/>
          </a:bodyPr>
          <a:lstStyle/>
          <a:p>
            <a:endParaRPr lang="en-GB" dirty="0"/>
          </a:p>
          <a:p>
            <a:r>
              <a:rPr lang="en-GB" dirty="0"/>
              <a:t>Officers should alert their line manager and/or service lead where concerns regarding inclusive practice are observed/raised. This must be timely in order for a supportive discussion between the officer and the team leader. </a:t>
            </a:r>
          </a:p>
          <a:p>
            <a:r>
              <a:rPr lang="en-GB" dirty="0"/>
              <a:t>The officer and line manager will determine the most appropriate pathway to support and/or challenge inclusion with the school. This should always follow only where an officer has observed and/or became aware of concerns regarding inclusive practice and a direct discussion with the school has happened in the first instance. This allows schools to address concerns internally l in the first instance. </a:t>
            </a:r>
          </a:p>
          <a:p>
            <a:r>
              <a:rPr lang="en-GB" dirty="0"/>
              <a:t>Line managers and/or service leads record the concerns raised by officer on the centralised Inclusion Index Spreadsheet, either when alerted half-termly or when any concerns were raised, noting the date. </a:t>
            </a:r>
          </a:p>
          <a:p>
            <a:r>
              <a:rPr lang="en-GB" dirty="0"/>
              <a:t>This information must be shared through the Nexus portal. </a:t>
            </a:r>
          </a:p>
          <a:p>
            <a:endParaRPr lang="en-GB" dirty="0"/>
          </a:p>
        </p:txBody>
      </p:sp>
    </p:spTree>
    <p:extLst>
      <p:ext uri="{BB962C8B-B14F-4D97-AF65-F5344CB8AC3E}">
        <p14:creationId xmlns:p14="http://schemas.microsoft.com/office/powerpoint/2010/main" val="385339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48B4-B9B2-4369-8F61-1FE23E848D73}"/>
              </a:ext>
            </a:extLst>
          </p:cNvPr>
          <p:cNvSpPr>
            <a:spLocks noGrp="1"/>
          </p:cNvSpPr>
          <p:nvPr>
            <p:ph type="title"/>
          </p:nvPr>
        </p:nvSpPr>
        <p:spPr/>
        <p:txBody>
          <a:bodyPr/>
          <a:lstStyle/>
          <a:p>
            <a:r>
              <a:rPr lang="en-GB" b="1" dirty="0"/>
              <a:t>The process continued</a:t>
            </a:r>
          </a:p>
        </p:txBody>
      </p:sp>
      <p:sp>
        <p:nvSpPr>
          <p:cNvPr id="3" name="Content Placeholder 2">
            <a:extLst>
              <a:ext uri="{FF2B5EF4-FFF2-40B4-BE49-F238E27FC236}">
                <a16:creationId xmlns:a16="http://schemas.microsoft.com/office/drawing/2014/main" id="{F964AE52-664C-4FEA-B3FC-ED4112777111}"/>
              </a:ext>
            </a:extLst>
          </p:cNvPr>
          <p:cNvSpPr>
            <a:spLocks noGrp="1"/>
          </p:cNvSpPr>
          <p:nvPr>
            <p:ph idx="1"/>
          </p:nvPr>
        </p:nvSpPr>
        <p:spPr/>
        <p:txBody>
          <a:bodyPr>
            <a:normAutofit fontScale="92500" lnSpcReduction="20000"/>
          </a:bodyPr>
          <a:lstStyle/>
          <a:p>
            <a:r>
              <a:rPr lang="en-GB" dirty="0"/>
              <a:t>A tick can only be added to the inclusion index where there is clear evidence that an officer has raised their concern directly with the setting (e.g. a member(s) of the senior leadership team) and this action has not resolved the concern. The purpose of allocating ticks to the index must operate in an open and transparent manner with the setting underpinning the partnership principles above. </a:t>
            </a:r>
          </a:p>
          <a:p>
            <a:r>
              <a:rPr lang="en-GB" dirty="0"/>
              <a:t>If all 3 ticks related to one setting are recorded, the section in the spreadsheet turns to amber. The line manager and/or service lead agrees next steps with the officer, which must involve a direct discussion with the school. </a:t>
            </a:r>
          </a:p>
          <a:p>
            <a:r>
              <a:rPr lang="en-GB" dirty="0"/>
              <a:t>If concerns remain, the Inclusion Index Spreadsheet turns to red and the line manager and/or service lead can escalate in line with the School Quality Assurance Process. </a:t>
            </a:r>
          </a:p>
        </p:txBody>
      </p:sp>
    </p:spTree>
    <p:extLst>
      <p:ext uri="{BB962C8B-B14F-4D97-AF65-F5344CB8AC3E}">
        <p14:creationId xmlns:p14="http://schemas.microsoft.com/office/powerpoint/2010/main" val="3544301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62C39-219E-4F17-89DB-132AFF137640}"/>
              </a:ext>
            </a:extLst>
          </p:cNvPr>
          <p:cNvSpPr>
            <a:spLocks noGrp="1"/>
          </p:cNvSpPr>
          <p:nvPr>
            <p:ph type="title"/>
          </p:nvPr>
        </p:nvSpPr>
        <p:spPr/>
        <p:txBody>
          <a:bodyPr/>
          <a:lstStyle/>
          <a:p>
            <a:r>
              <a:rPr lang="en-GB" b="1" dirty="0"/>
              <a:t>School Quality Assurance </a:t>
            </a:r>
          </a:p>
        </p:txBody>
      </p:sp>
      <p:sp>
        <p:nvSpPr>
          <p:cNvPr id="3" name="Content Placeholder 2">
            <a:extLst>
              <a:ext uri="{FF2B5EF4-FFF2-40B4-BE49-F238E27FC236}">
                <a16:creationId xmlns:a16="http://schemas.microsoft.com/office/drawing/2014/main" id="{508BB5E6-DEAE-4BF3-A432-D5B2965DD199}"/>
              </a:ext>
            </a:extLst>
          </p:cNvPr>
          <p:cNvSpPr>
            <a:spLocks noGrp="1"/>
          </p:cNvSpPr>
          <p:nvPr>
            <p:ph idx="1"/>
          </p:nvPr>
        </p:nvSpPr>
        <p:spPr>
          <a:xfrm>
            <a:off x="838200" y="1530626"/>
            <a:ext cx="10515600" cy="4646337"/>
          </a:xfrm>
        </p:spPr>
        <p:txBody>
          <a:bodyPr>
            <a:normAutofit fontScale="92500" lnSpcReduction="20000"/>
          </a:bodyPr>
          <a:lstStyle/>
          <a:p>
            <a:endParaRPr lang="en-GB" dirty="0"/>
          </a:p>
          <a:p>
            <a:r>
              <a:rPr lang="en-GB" dirty="0"/>
              <a:t>Published pupil outcomes </a:t>
            </a:r>
          </a:p>
          <a:p>
            <a:r>
              <a:rPr lang="en-GB" dirty="0"/>
              <a:t>Outcomes for vulnerable learners </a:t>
            </a:r>
          </a:p>
          <a:p>
            <a:r>
              <a:rPr lang="en-GB" dirty="0"/>
              <a:t>Ofsted outcomes </a:t>
            </a:r>
          </a:p>
          <a:p>
            <a:r>
              <a:rPr lang="en-GB" dirty="0"/>
              <a:t>Safety of pupils </a:t>
            </a:r>
          </a:p>
          <a:p>
            <a:r>
              <a:rPr lang="en-GB" dirty="0"/>
              <a:t>Capacity of leadership and management </a:t>
            </a:r>
          </a:p>
          <a:p>
            <a:r>
              <a:rPr lang="en-GB" dirty="0"/>
              <a:t>Financial management </a:t>
            </a:r>
          </a:p>
          <a:p>
            <a:r>
              <a:rPr lang="en-GB" dirty="0"/>
              <a:t>Attendance and exclusion rates  </a:t>
            </a:r>
          </a:p>
          <a:p>
            <a:r>
              <a:rPr lang="en-GB" dirty="0"/>
              <a:t>Self-evaluation and categorisation </a:t>
            </a:r>
          </a:p>
          <a:p>
            <a:r>
              <a:rPr lang="en-GB" dirty="0"/>
              <a:t>A key component of this management information is the ability to share openly and transparently with schools on key actions relating to elements of performance and inclusion. </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425472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TotalTime>
  <Words>1043</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School Effectiveness  </vt:lpstr>
      <vt:lpstr>Current situation  </vt:lpstr>
      <vt:lpstr>Aims</vt:lpstr>
      <vt:lpstr>How are we doing this?</vt:lpstr>
      <vt:lpstr>Inclusion Index (Three Ticks)</vt:lpstr>
      <vt:lpstr>Examples </vt:lpstr>
      <vt:lpstr>The process</vt:lpstr>
      <vt:lpstr>The process continued</vt:lpstr>
      <vt:lpstr>School Quality Assurance </vt:lpstr>
      <vt:lpstr>Core Groups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Effectiveness</dc:title>
  <dc:creator>Steve Bogg</dc:creator>
  <cp:lastModifiedBy>Alison Bruce</cp:lastModifiedBy>
  <cp:revision>10</cp:revision>
  <dcterms:created xsi:type="dcterms:W3CDTF">2023-04-25T11:33:27Z</dcterms:created>
  <dcterms:modified xsi:type="dcterms:W3CDTF">2023-11-21T09:57:08Z</dcterms:modified>
</cp:coreProperties>
</file>