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 id="2147483696" r:id="rId7"/>
  </p:sldMasterIdLst>
  <p:notesMasterIdLst>
    <p:notesMasterId r:id="rId29"/>
  </p:notesMasterIdLst>
  <p:sldIdLst>
    <p:sldId id="290" r:id="rId8"/>
    <p:sldId id="422" r:id="rId9"/>
    <p:sldId id="428" r:id="rId10"/>
    <p:sldId id="433" r:id="rId11"/>
    <p:sldId id="423" r:id="rId12"/>
    <p:sldId id="431" r:id="rId13"/>
    <p:sldId id="432" r:id="rId14"/>
    <p:sldId id="421" r:id="rId15"/>
    <p:sldId id="424" r:id="rId16"/>
    <p:sldId id="425" r:id="rId17"/>
    <p:sldId id="257" r:id="rId18"/>
    <p:sldId id="258" r:id="rId19"/>
    <p:sldId id="259" r:id="rId20"/>
    <p:sldId id="260" r:id="rId21"/>
    <p:sldId id="262" r:id="rId22"/>
    <p:sldId id="264" r:id="rId23"/>
    <p:sldId id="434" r:id="rId24"/>
    <p:sldId id="419" r:id="rId25"/>
    <p:sldId id="435" r:id="rId26"/>
    <p:sldId id="383" r:id="rId27"/>
    <p:sldId id="27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Myriad Pro Light" panose="020B0403030403020204" charset="0"/>
      <p:regular r:id="rId34"/>
      <p:bold r:id="rId35"/>
      <p:italic r:id="rId36"/>
      <p:boldItalic r:id="rId37"/>
    </p:embeddedFont>
    <p:embeddedFont>
      <p:font typeface="Tahoma" panose="020B0604030504040204" pitchFamily="34" charset="0"/>
      <p:regular r:id="rId38"/>
      <p:bold r:id="rId39"/>
    </p:embeddedFont>
    <p:embeddedFont>
      <p:font typeface="Times" panose="020206030504050203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621" autoAdjust="0"/>
  </p:normalViewPr>
  <p:slideViewPr>
    <p:cSldViewPr>
      <p:cViewPr varScale="1">
        <p:scale>
          <a:sx n="138" d="100"/>
          <a:sy n="138" d="100"/>
        </p:scale>
        <p:origin x="756"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F3475-8778-496A-9208-8898A4B96875}" type="datetimeFigureOut">
              <a:rPr lang="en-GB" smtClean="0"/>
              <a:t>02/01/2024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73EAE-CCEC-4F32-A1CF-42C6FDBDF24C}" type="slidenum">
              <a:rPr lang="en-GB" smtClean="0"/>
              <a:t>‹#›</a:t>
            </a:fld>
            <a:endParaRPr lang="en-GB" dirty="0"/>
          </a:p>
        </p:txBody>
      </p:sp>
    </p:spTree>
    <p:extLst>
      <p:ext uri="{BB962C8B-B14F-4D97-AF65-F5344CB8AC3E}">
        <p14:creationId xmlns:p14="http://schemas.microsoft.com/office/powerpoint/2010/main" val="336713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B167A66-A4DF-4B3A-B16F-18AD6182FC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985853-86E6-46E7-A0A0-919774D6F7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1D90A4B-97E0-4F72-B68B-4A3AE54DE1B7}"/>
              </a:ext>
            </a:extLst>
          </p:cNvPr>
          <p:cNvSpPr>
            <a:spLocks noGrp="1" noChangeArrowheads="1"/>
          </p:cNvSpPr>
          <p:nvPr>
            <p:ph type="sldNum" sz="quarter" idx="12"/>
          </p:nvPr>
        </p:nvSpPr>
        <p:spPr>
          <a:ln/>
        </p:spPr>
        <p:txBody>
          <a:bodyPr/>
          <a:lstStyle>
            <a:lvl1pPr>
              <a:defRPr/>
            </a:lvl1pPr>
          </a:lstStyle>
          <a:p>
            <a:pPr>
              <a:defRPr/>
            </a:pPr>
            <a:fld id="{62CCD3A9-4197-46E4-8178-D9448DA3ABCF}" type="slidenum">
              <a:rPr lang="en-GB" altLang="en-US"/>
              <a:pPr>
                <a:defRPr/>
              </a:pPr>
              <a:t>‹#›</a:t>
            </a:fld>
            <a:endParaRPr lang="en-GB" altLang="en-US"/>
          </a:p>
        </p:txBody>
      </p:sp>
    </p:spTree>
    <p:extLst>
      <p:ext uri="{BB962C8B-B14F-4D97-AF65-F5344CB8AC3E}">
        <p14:creationId xmlns:p14="http://schemas.microsoft.com/office/powerpoint/2010/main" val="2121751210"/>
      </p:ext>
    </p:extLst>
  </p:cSld>
  <p:clrMapOvr>
    <a:masterClrMapping/>
  </p:clrMapOvr>
  <p:transition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D08473D-D9C7-4437-B3CC-87FDF92423A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554FF5B-4772-44BC-BADC-562128EEDC5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5D1B94A-8D46-449A-BC97-8DB8717037A6}"/>
              </a:ext>
            </a:extLst>
          </p:cNvPr>
          <p:cNvSpPr>
            <a:spLocks noGrp="1" noChangeArrowheads="1"/>
          </p:cNvSpPr>
          <p:nvPr>
            <p:ph type="sldNum" sz="quarter" idx="12"/>
          </p:nvPr>
        </p:nvSpPr>
        <p:spPr>
          <a:ln/>
        </p:spPr>
        <p:txBody>
          <a:bodyPr/>
          <a:lstStyle>
            <a:lvl1pPr>
              <a:defRPr/>
            </a:lvl1pPr>
          </a:lstStyle>
          <a:p>
            <a:pPr>
              <a:defRPr/>
            </a:pPr>
            <a:fld id="{1157BE0C-6681-4E26-B88D-52C14C34C86F}" type="slidenum">
              <a:rPr lang="en-GB" altLang="en-US"/>
              <a:pPr>
                <a:defRPr/>
              </a:pPr>
              <a:t>‹#›</a:t>
            </a:fld>
            <a:endParaRPr lang="en-GB" altLang="en-US"/>
          </a:p>
        </p:txBody>
      </p:sp>
    </p:spTree>
    <p:extLst>
      <p:ext uri="{BB962C8B-B14F-4D97-AF65-F5344CB8AC3E}">
        <p14:creationId xmlns:p14="http://schemas.microsoft.com/office/powerpoint/2010/main" val="229793506"/>
      </p:ext>
    </p:extLst>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10"/>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594142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1" y="1203710"/>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77582970"/>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1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482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1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4649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082594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8"/>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177769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82253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612001"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1" y="1203710"/>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88449390"/>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736825723"/>
      </p:ext>
    </p:extLst>
  </p:cSld>
  <p:clrMapOvr>
    <a:masterClrMapping/>
  </p:clrMapOvr>
  <p:extLst mod="1">
    <p:ext uri="{DCECCB84-F9BA-43D5-87BE-67443E8EF086}">
      <p15:sldGuideLst xmlns:p15="http://schemas.microsoft.com/office/powerpoint/2012/main">
        <p15:guide id="1" pos="19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15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15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15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15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263728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15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15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15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15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15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15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28726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7" y="1203328"/>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40611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8"/>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4159411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4"/>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3181625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2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dirty="0"/>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dirty="0"/>
              <a:t>Children’s Services,</a:t>
            </a:r>
            <a:r>
              <a:rPr lang="en-US" sz="1600" baseline="0" dirty="0"/>
              <a:t> Inclusion and Achievement</a:t>
            </a:r>
            <a:endParaRPr lang="en-GB"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 id="2147483712" r:id="rId16"/>
    <p:sldLayoutId id="2147483713" r:id="rId17"/>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8"/>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2"/>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7" y="4082796"/>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1001"/>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GB" sz="1200" dirty="0"/>
              <a:t>Children’s Services</a:t>
            </a:r>
          </a:p>
        </p:txBody>
      </p:sp>
    </p:spTree>
    <p:extLst>
      <p:ext uri="{BB962C8B-B14F-4D97-AF65-F5344CB8AC3E}">
        <p14:creationId xmlns:p14="http://schemas.microsoft.com/office/powerpoint/2010/main" val="13488182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685784" rtl="0" eaLnBrk="1" latinLnBrk="0" hangingPunct="1">
        <a:lnSpc>
          <a:spcPct val="80000"/>
        </a:lnSpc>
        <a:spcBef>
          <a:spcPct val="0"/>
        </a:spcBef>
        <a:buNone/>
        <a:defRPr sz="2625" kern="1200" baseline="0">
          <a:solidFill>
            <a:srgbClr val="EE7401"/>
          </a:solidFill>
          <a:latin typeface="Myriad Pro Light" pitchFamily="34" charset="0"/>
          <a:ea typeface="+mj-ea"/>
          <a:cs typeface="+mj-cs"/>
        </a:defRPr>
      </a:lvl1pPr>
    </p:titleStyle>
    <p:bodyStyle>
      <a:lvl1pPr marL="0" indent="0" algn="l" defTabSz="685784" rtl="0" eaLnBrk="1" latinLnBrk="0" hangingPunct="1">
        <a:spcBef>
          <a:spcPct val="20000"/>
        </a:spcBef>
        <a:buClr>
          <a:srgbClr val="EE7401"/>
        </a:buClr>
        <a:buFontTx/>
        <a:buNone/>
        <a:defRPr sz="1725" kern="1200">
          <a:solidFill>
            <a:schemeClr val="tx1"/>
          </a:solidFill>
          <a:latin typeface="Myriad Pro Light" pitchFamily="34" charset="0"/>
          <a:ea typeface="+mn-ea"/>
          <a:cs typeface="+mn-cs"/>
        </a:defRPr>
      </a:lvl1pPr>
      <a:lvl2pPr marL="339320" indent="-140490" algn="l" defTabSz="685784" rtl="0" eaLnBrk="1" latinLnBrk="0" hangingPunct="1">
        <a:spcBef>
          <a:spcPct val="20000"/>
        </a:spcBef>
        <a:buClr>
          <a:srgbClr val="EE7401"/>
        </a:buClr>
        <a:buFont typeface="Arial" pitchFamily="34" charset="0"/>
        <a:buChar char="•"/>
        <a:defRPr sz="1650" kern="1200">
          <a:solidFill>
            <a:schemeClr val="tx1"/>
          </a:solidFill>
          <a:latin typeface="Myriad Pro Light" pitchFamily="34" charset="0"/>
          <a:ea typeface="+mn-ea"/>
          <a:cs typeface="+mn-cs"/>
        </a:defRPr>
      </a:lvl2pPr>
      <a:lvl3pPr marL="603632" indent="-132157" algn="l" defTabSz="685784" rtl="0" eaLnBrk="1" latinLnBrk="0" hangingPunct="1">
        <a:spcBef>
          <a:spcPct val="20000"/>
        </a:spcBef>
        <a:buClr>
          <a:srgbClr val="EE7401"/>
        </a:buClr>
        <a:buFont typeface="Arial" pitchFamily="34" charset="0"/>
        <a:buChar char="•"/>
        <a:defRPr sz="1650" kern="1200">
          <a:solidFill>
            <a:schemeClr val="tx1"/>
          </a:solidFill>
          <a:latin typeface="Myriad Pro Light" pitchFamily="34" charset="0"/>
          <a:ea typeface="+mn-ea"/>
          <a:cs typeface="+mn-cs"/>
        </a:defRPr>
      </a:lvl3pPr>
      <a:lvl4pPr marL="876278" indent="-140490" algn="l" defTabSz="685784" rtl="0" eaLnBrk="1" latinLnBrk="0" hangingPunct="1">
        <a:spcBef>
          <a:spcPct val="20000"/>
        </a:spcBef>
        <a:buClr>
          <a:srgbClr val="EE7401"/>
        </a:buClr>
        <a:buFont typeface="Arial" pitchFamily="34" charset="0"/>
        <a:buChar char="•"/>
        <a:defRPr sz="1650" kern="1200">
          <a:solidFill>
            <a:schemeClr val="tx1"/>
          </a:solidFill>
          <a:latin typeface="Myriad Pro Light" pitchFamily="34" charset="0"/>
          <a:ea typeface="+mn-ea"/>
          <a:cs typeface="+mn-cs"/>
        </a:defRPr>
      </a:lvl4pPr>
      <a:lvl5pPr marL="1140590" indent="-132157" algn="l" defTabSz="685784" rtl="0" eaLnBrk="1" latinLnBrk="0" hangingPunct="1">
        <a:spcBef>
          <a:spcPct val="20000"/>
        </a:spcBef>
        <a:buClr>
          <a:srgbClr val="EE7401"/>
        </a:buClr>
        <a:buFont typeface="Arial" pitchFamily="34" charset="0"/>
        <a:buChar char="•"/>
        <a:defRPr sz="1650" kern="1200">
          <a:solidFill>
            <a:schemeClr val="tx1"/>
          </a:solidFill>
          <a:latin typeface="Myriad Pro Light" pitchFamily="34" charset="0"/>
          <a:ea typeface="+mn-ea"/>
          <a:cs typeface="+mn-cs"/>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p15:clr>
            <a:srgbClr val="F26B43"/>
          </p15:clr>
        </p15:guide>
        <p15:guide id="2" pos="5375">
          <p15:clr>
            <a:srgbClr val="F26B43"/>
          </p15:clr>
        </p15:guide>
        <p15:guide id="3" orient="horz" pos="2573">
          <p15:clr>
            <a:srgbClr val="F26B43"/>
          </p15:clr>
        </p15:guide>
        <p15:guide id="4" orient="horz" pos="667">
          <p15:clr>
            <a:srgbClr val="F26B43"/>
          </p15:clr>
        </p15:guide>
        <p15:guide id="5" orient="horz" pos="7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windon.gov.uk/info/20032/schools_and_education/1275/school_attendanc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GB" dirty="0"/>
              <a:t>Andrea Packer</a:t>
            </a:r>
          </a:p>
        </p:txBody>
      </p:sp>
      <p:sp>
        <p:nvSpPr>
          <p:cNvPr id="5" name="Text Placeholder 4"/>
          <p:cNvSpPr>
            <a:spLocks noGrp="1"/>
          </p:cNvSpPr>
          <p:nvPr>
            <p:ph type="body" sz="quarter" idx="13"/>
          </p:nvPr>
        </p:nvSpPr>
        <p:spPr/>
        <p:txBody>
          <a:bodyPr>
            <a:normAutofit/>
          </a:bodyPr>
          <a:lstStyle/>
          <a:p>
            <a:r>
              <a:rPr lang="en-GB" dirty="0"/>
              <a:t>Lead Education Welfare Service  </a:t>
            </a:r>
          </a:p>
        </p:txBody>
      </p:sp>
      <p:sp>
        <p:nvSpPr>
          <p:cNvPr id="6" name="Text Placeholder 5"/>
          <p:cNvSpPr>
            <a:spLocks noGrp="1"/>
          </p:cNvSpPr>
          <p:nvPr>
            <p:ph type="body" sz="quarter" idx="14"/>
          </p:nvPr>
        </p:nvSpPr>
        <p:spPr>
          <a:xfrm>
            <a:off x="612000" y="483518"/>
            <a:ext cx="4716088" cy="1632355"/>
          </a:xfrm>
        </p:spPr>
        <p:txBody>
          <a:bodyPr>
            <a:normAutofit fontScale="92500" lnSpcReduction="20000"/>
          </a:bodyPr>
          <a:lstStyle/>
          <a:p>
            <a:r>
              <a:rPr lang="en-GB" sz="4400" b="1" dirty="0"/>
              <a:t>The importance of regular school attendance </a:t>
            </a:r>
            <a:endParaRPr lang="en-GB" b="1" dirty="0"/>
          </a:p>
        </p:txBody>
      </p:sp>
      <p:pic>
        <p:nvPicPr>
          <p:cNvPr id="3" name="Picture 2">
            <a:extLst>
              <a:ext uri="{FF2B5EF4-FFF2-40B4-BE49-F238E27FC236}">
                <a16:creationId xmlns:a16="http://schemas.microsoft.com/office/drawing/2014/main" id="{00B63D24-7821-4EDA-BA8B-6E3CB3516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1244352"/>
            <a:ext cx="5004048" cy="1687438"/>
          </a:xfrm>
          <a:prstGeom prst="rect">
            <a:avLst/>
          </a:prstGeom>
        </p:spPr>
      </p:pic>
    </p:spTree>
    <p:extLst>
      <p:ext uri="{BB962C8B-B14F-4D97-AF65-F5344CB8AC3E}">
        <p14:creationId xmlns:p14="http://schemas.microsoft.com/office/powerpoint/2010/main" val="277613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BBAE-A9B7-4367-84C0-DB58C227C81A}"/>
              </a:ext>
            </a:extLst>
          </p:cNvPr>
          <p:cNvSpPr>
            <a:spLocks noGrp="1"/>
          </p:cNvSpPr>
          <p:nvPr>
            <p:ph type="title"/>
          </p:nvPr>
        </p:nvSpPr>
        <p:spPr/>
        <p:txBody>
          <a:bodyPr>
            <a:normAutofit fontScale="90000"/>
          </a:bodyPr>
          <a:lstStyle/>
          <a:p>
            <a:r>
              <a:rPr lang="en-GB" b="1" dirty="0"/>
              <a:t>What does this mean for Swindon Borough Council?</a:t>
            </a:r>
          </a:p>
        </p:txBody>
      </p:sp>
      <p:sp>
        <p:nvSpPr>
          <p:cNvPr id="3" name="Text Placeholder 2">
            <a:extLst>
              <a:ext uri="{FF2B5EF4-FFF2-40B4-BE49-F238E27FC236}">
                <a16:creationId xmlns:a16="http://schemas.microsoft.com/office/drawing/2014/main" id="{3DB21CBC-C227-4C61-A7AA-AD20E239EA97}"/>
              </a:ext>
            </a:extLst>
          </p:cNvPr>
          <p:cNvSpPr>
            <a:spLocks noGrp="1"/>
          </p:cNvSpPr>
          <p:nvPr>
            <p:ph type="body" sz="quarter" idx="11"/>
          </p:nvPr>
        </p:nvSpPr>
        <p:spPr/>
        <p:txBody>
          <a:bodyPr>
            <a:normAutofit fontScale="92500" lnSpcReduction="10000"/>
          </a:bodyPr>
          <a:lstStyle/>
          <a:p>
            <a:pPr marL="342900" indent="-342900">
              <a:buFont typeface="Arial" panose="020B0604020202020204" pitchFamily="34" charset="0"/>
              <a:buChar char="•"/>
            </a:pPr>
            <a:r>
              <a:rPr lang="en-GB" dirty="0"/>
              <a:t>Along with our safeguarding partners and other partners have a crucial role in supporting pupils to overcome barriers;</a:t>
            </a:r>
          </a:p>
          <a:p>
            <a:pPr marL="342900" indent="-342900">
              <a:buFont typeface="Arial" panose="020B0604020202020204" pitchFamily="34" charset="0"/>
              <a:buChar char="•"/>
            </a:pPr>
            <a:r>
              <a:rPr lang="en-GB" dirty="0"/>
              <a:t>Ensure children can access the full-time education that they are entitled to;</a:t>
            </a:r>
          </a:p>
          <a:p>
            <a:pPr marL="342900" indent="-342900">
              <a:buFont typeface="Arial" panose="020B0604020202020204" pitchFamily="34" charset="0"/>
              <a:buChar char="•"/>
            </a:pPr>
            <a:r>
              <a:rPr lang="en-GB" dirty="0"/>
              <a:t>Facilitate wider support needed by individual families and schools to overcome barriers in the short term;</a:t>
            </a:r>
          </a:p>
          <a:p>
            <a:pPr marL="342900" indent="-342900">
              <a:buFont typeface="Arial" panose="020B0604020202020204" pitchFamily="34" charset="0"/>
              <a:buChar char="•"/>
            </a:pPr>
            <a:r>
              <a:rPr lang="en-GB" dirty="0"/>
              <a:t>Deliver core functions to schools – attendance support team, communication and advice, support meetings, multi-disciplinary support for families and legal intervention.  </a:t>
            </a:r>
          </a:p>
        </p:txBody>
      </p:sp>
    </p:spTree>
    <p:extLst>
      <p:ext uri="{BB962C8B-B14F-4D97-AF65-F5344CB8AC3E}">
        <p14:creationId xmlns:p14="http://schemas.microsoft.com/office/powerpoint/2010/main" val="318274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a:extLst>
              <a:ext uri="{FF2B5EF4-FFF2-40B4-BE49-F238E27FC236}">
                <a16:creationId xmlns:a16="http://schemas.microsoft.com/office/drawing/2014/main" id="{BBAB656C-21FA-4A44-A73F-FB5C96C17F2F}"/>
              </a:ext>
            </a:extLst>
          </p:cNvPr>
          <p:cNvSpPr>
            <a:spLocks noGrp="1" noChangeArrowheads="1"/>
          </p:cNvSpPr>
          <p:nvPr>
            <p:ph type="body" idx="1"/>
          </p:nvPr>
        </p:nvSpPr>
        <p:spPr>
          <a:xfrm>
            <a:off x="1485900" y="897732"/>
            <a:ext cx="6172200" cy="3674269"/>
          </a:xfrm>
        </p:spPr>
        <p:txBody>
          <a:bodyPr/>
          <a:lstStyle/>
          <a:p>
            <a:pPr eaLnBrk="1" hangingPunct="1">
              <a:defRPr/>
            </a:pPr>
            <a:r>
              <a:rPr lang="en-GB" sz="2700" dirty="0"/>
              <a:t>Do you know what your child's attendance is?</a:t>
            </a:r>
          </a:p>
          <a:p>
            <a:pPr eaLnBrk="1" hangingPunct="1">
              <a:defRPr/>
            </a:pPr>
            <a:endParaRPr lang="en-GB" sz="2700" dirty="0"/>
          </a:p>
          <a:p>
            <a:pPr eaLnBrk="1" hangingPunct="1">
              <a:defRPr/>
            </a:pPr>
            <a:r>
              <a:rPr lang="en-GB" sz="2700" dirty="0"/>
              <a:t>Do you know what it means?</a:t>
            </a:r>
          </a:p>
          <a:p>
            <a:pPr eaLnBrk="1" hangingPunct="1">
              <a:buFont typeface="Wingdings" panose="05000000000000000000" pitchFamily="2" charset="2"/>
              <a:buNone/>
              <a:defRPr/>
            </a:pPr>
            <a:endParaRPr lang="en-GB" sz="2700" dirty="0"/>
          </a:p>
          <a:p>
            <a:pPr algn="ctr" eaLnBrk="1" hangingPunct="1">
              <a:buFont typeface="Wingdings" panose="05000000000000000000" pitchFamily="2" charset="2"/>
              <a:buNone/>
              <a:defRPr/>
            </a:pPr>
            <a:r>
              <a:rPr lang="en-GB" sz="6600" dirty="0">
                <a:solidFill>
                  <a:srgbClr val="00FF00"/>
                </a:solidFill>
              </a:rPr>
              <a:t>?</a:t>
            </a:r>
          </a:p>
        </p:txBody>
      </p:sp>
    </p:spTree>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02DC145-774A-4D2D-A18E-C89D868EDB5B}"/>
              </a:ext>
            </a:extLst>
          </p:cNvPr>
          <p:cNvSpPr>
            <a:spLocks noGrp="1" noChangeArrowheads="1"/>
          </p:cNvSpPr>
          <p:nvPr>
            <p:ph type="title"/>
          </p:nvPr>
        </p:nvSpPr>
        <p:spPr/>
        <p:txBody>
          <a:bodyPr>
            <a:normAutofit fontScale="90000"/>
          </a:bodyPr>
          <a:lstStyle/>
          <a:p>
            <a:pPr eaLnBrk="1" hangingPunct="1">
              <a:defRPr/>
            </a:pPr>
            <a:r>
              <a:rPr lang="en-GB" sz="3000" b="1" dirty="0">
                <a:latin typeface="+mj-lt"/>
              </a:rPr>
              <a:t>This is Simone. She is in Year 7 and has 90% attendance</a:t>
            </a:r>
            <a:endParaRPr lang="en-GB" sz="3000" b="1" dirty="0"/>
          </a:p>
        </p:txBody>
      </p:sp>
      <p:sp>
        <p:nvSpPr>
          <p:cNvPr id="123907" name="Rectangle 3">
            <a:extLst>
              <a:ext uri="{FF2B5EF4-FFF2-40B4-BE49-F238E27FC236}">
                <a16:creationId xmlns:a16="http://schemas.microsoft.com/office/drawing/2014/main" id="{2E9F104C-FEE6-446C-9168-2C2C230E8666}"/>
              </a:ext>
            </a:extLst>
          </p:cNvPr>
          <p:cNvSpPr>
            <a:spLocks noGrp="1" noChangeArrowheads="1"/>
          </p:cNvSpPr>
          <p:nvPr>
            <p:ph type="body" idx="1"/>
          </p:nvPr>
        </p:nvSpPr>
        <p:spPr/>
        <p:txBody>
          <a:bodyPr/>
          <a:lstStyle/>
          <a:p>
            <a:pPr eaLnBrk="1" hangingPunct="1">
              <a:defRPr/>
            </a:pPr>
            <a:endParaRPr lang="en-GB" dirty="0"/>
          </a:p>
          <a:p>
            <a:pPr eaLnBrk="1" hangingPunct="1">
              <a:defRPr/>
            </a:pPr>
            <a:r>
              <a:rPr lang="en-GB" dirty="0"/>
              <a:t>Is that good?</a:t>
            </a:r>
          </a:p>
          <a:p>
            <a:pPr eaLnBrk="1" hangingPunct="1">
              <a:buFont typeface="Wingdings" panose="05000000000000000000" pitchFamily="2" charset="2"/>
              <a:buNone/>
              <a:defRPr/>
            </a:pPr>
            <a:endParaRPr lang="en-GB" dirty="0"/>
          </a:p>
          <a:p>
            <a:pPr eaLnBrk="1" hangingPunct="1">
              <a:defRPr/>
            </a:pPr>
            <a:r>
              <a:rPr lang="en-GB" dirty="0"/>
              <a:t>What does this mean? </a:t>
            </a:r>
          </a:p>
        </p:txBody>
      </p:sp>
      <p:pic>
        <p:nvPicPr>
          <p:cNvPr id="14338" name="Picture 2" descr="Children and Young People's Plan | Your Voice West Sussex">
            <a:extLst>
              <a:ext uri="{FF2B5EF4-FFF2-40B4-BE49-F238E27FC236}">
                <a16:creationId xmlns:a16="http://schemas.microsoft.com/office/drawing/2014/main" id="{92EB5499-2808-45E8-9BD6-79BD239395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347614"/>
            <a:ext cx="3929633"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A362180-79D5-41B9-8592-46C89A3D8303}"/>
              </a:ext>
            </a:extLst>
          </p:cNvPr>
          <p:cNvSpPr>
            <a:spLocks noGrp="1" noChangeArrowheads="1"/>
          </p:cNvSpPr>
          <p:nvPr>
            <p:ph type="title"/>
          </p:nvPr>
        </p:nvSpPr>
        <p:spPr>
          <a:xfrm>
            <a:off x="539552" y="31642"/>
            <a:ext cx="8229600" cy="1028700"/>
          </a:xfrm>
        </p:spPr>
        <p:txBody>
          <a:bodyPr/>
          <a:lstStyle/>
          <a:p>
            <a:pPr eaLnBrk="1" hangingPunct="1">
              <a:defRPr/>
            </a:pPr>
            <a:r>
              <a:rPr lang="en-GB" sz="3000" b="1" dirty="0"/>
              <a:t>Simone thinks this is pretty good, so do her parents. Are they right?</a:t>
            </a:r>
          </a:p>
        </p:txBody>
      </p:sp>
      <p:sp>
        <p:nvSpPr>
          <p:cNvPr id="124931" name="Rectangle 3">
            <a:extLst>
              <a:ext uri="{FF2B5EF4-FFF2-40B4-BE49-F238E27FC236}">
                <a16:creationId xmlns:a16="http://schemas.microsoft.com/office/drawing/2014/main" id="{6097070C-0DF8-41FD-9CAE-2A1CF118E60E}"/>
              </a:ext>
            </a:extLst>
          </p:cNvPr>
          <p:cNvSpPr>
            <a:spLocks noGrp="1" noChangeArrowheads="1"/>
          </p:cNvSpPr>
          <p:nvPr>
            <p:ph type="body" sz="half" idx="1"/>
          </p:nvPr>
        </p:nvSpPr>
        <p:spPr>
          <a:xfrm>
            <a:off x="1502053" y="1060342"/>
            <a:ext cx="6001940" cy="3383616"/>
          </a:xfrm>
        </p:spPr>
        <p:txBody>
          <a:bodyPr/>
          <a:lstStyle/>
          <a:p>
            <a:pPr algn="ctr" eaLnBrk="1" hangingPunct="1">
              <a:buFont typeface="Wingdings" panose="05000000000000000000" pitchFamily="2" charset="2"/>
              <a:buNone/>
              <a:defRPr/>
            </a:pPr>
            <a:endParaRPr lang="en-GB" sz="3300" b="1" dirty="0">
              <a:solidFill>
                <a:schemeClr val="hlink"/>
              </a:solidFill>
            </a:endParaRPr>
          </a:p>
          <a:p>
            <a:pPr algn="ctr" eaLnBrk="1" hangingPunct="1">
              <a:buFont typeface="Wingdings" panose="05000000000000000000" pitchFamily="2" charset="2"/>
              <a:buNone/>
              <a:defRPr/>
            </a:pPr>
            <a:r>
              <a:rPr lang="en-GB" sz="3300" b="1" dirty="0">
                <a:solidFill>
                  <a:schemeClr val="hlink"/>
                </a:solidFill>
              </a:rPr>
              <a:t>90%</a:t>
            </a:r>
            <a:r>
              <a:rPr lang="en-GB" sz="2100" dirty="0"/>
              <a:t> attendance </a:t>
            </a:r>
            <a:r>
              <a:rPr lang="en-GB" b="1" dirty="0">
                <a:solidFill>
                  <a:srgbClr val="FF3300"/>
                </a:solidFill>
              </a:rPr>
              <a:t>=</a:t>
            </a:r>
            <a:r>
              <a:rPr lang="en-GB" sz="2100" dirty="0"/>
              <a:t> </a:t>
            </a:r>
            <a:r>
              <a:rPr lang="en-GB" sz="3300" b="1" dirty="0">
                <a:solidFill>
                  <a:schemeClr val="hlink"/>
                </a:solidFill>
              </a:rPr>
              <a:t>½ day missed</a:t>
            </a:r>
            <a:r>
              <a:rPr lang="en-GB" sz="2100" dirty="0"/>
              <a:t> every week!!</a:t>
            </a:r>
          </a:p>
          <a:p>
            <a:pPr eaLnBrk="1" hangingPunct="1">
              <a:buFont typeface="Wingdings" panose="05000000000000000000" pitchFamily="2" charset="2"/>
              <a:buNone/>
              <a:defRPr/>
            </a:pPr>
            <a:r>
              <a:rPr lang="en-GB" sz="2100" dirty="0"/>
              <a:t> </a:t>
            </a:r>
          </a:p>
          <a:p>
            <a:pPr eaLnBrk="1" hangingPunct="1">
              <a:defRPr/>
            </a:pPr>
            <a:endParaRPr lang="en-GB" sz="2100" dirty="0"/>
          </a:p>
          <a:p>
            <a:pPr eaLnBrk="1" hangingPunct="1">
              <a:defRPr/>
            </a:pPr>
            <a:endParaRPr lang="en-GB" sz="2100" dirty="0"/>
          </a:p>
        </p:txBody>
      </p:sp>
      <p:graphicFrame>
        <p:nvGraphicFramePr>
          <p:cNvPr id="125027" name="Group 99">
            <a:extLst>
              <a:ext uri="{FF2B5EF4-FFF2-40B4-BE49-F238E27FC236}">
                <a16:creationId xmlns:a16="http://schemas.microsoft.com/office/drawing/2014/main" id="{BC073096-5095-4A8A-8337-D86969B1535F}"/>
              </a:ext>
            </a:extLst>
          </p:cNvPr>
          <p:cNvGraphicFramePr>
            <a:graphicFrameLocks noGrp="1"/>
          </p:cNvGraphicFramePr>
          <p:nvPr>
            <p:ph sz="half" idx="2"/>
            <p:extLst>
              <p:ext uri="{D42A27DB-BD31-4B8C-83A1-F6EECF244321}">
                <p14:modId xmlns:p14="http://schemas.microsoft.com/office/powerpoint/2010/main" val="2775393931"/>
              </p:ext>
            </p:extLst>
          </p:nvPr>
        </p:nvGraphicFramePr>
        <p:xfrm>
          <a:off x="2384226" y="2787774"/>
          <a:ext cx="3835005" cy="1188244"/>
        </p:xfrm>
        <a:graphic>
          <a:graphicData uri="http://schemas.openxmlformats.org/drawingml/2006/table">
            <a:tbl>
              <a:tblPr/>
              <a:tblGrid>
                <a:gridCol w="766763">
                  <a:extLst>
                    <a:ext uri="{9D8B030D-6E8A-4147-A177-3AD203B41FA5}">
                      <a16:colId xmlns:a16="http://schemas.microsoft.com/office/drawing/2014/main" val="20000"/>
                    </a:ext>
                  </a:extLst>
                </a:gridCol>
                <a:gridCol w="767954">
                  <a:extLst>
                    <a:ext uri="{9D8B030D-6E8A-4147-A177-3AD203B41FA5}">
                      <a16:colId xmlns:a16="http://schemas.microsoft.com/office/drawing/2014/main" val="20001"/>
                    </a:ext>
                  </a:extLst>
                </a:gridCol>
                <a:gridCol w="383381">
                  <a:extLst>
                    <a:ext uri="{9D8B030D-6E8A-4147-A177-3AD203B41FA5}">
                      <a16:colId xmlns:a16="http://schemas.microsoft.com/office/drawing/2014/main" val="20002"/>
                    </a:ext>
                  </a:extLst>
                </a:gridCol>
                <a:gridCol w="382190">
                  <a:extLst>
                    <a:ext uri="{9D8B030D-6E8A-4147-A177-3AD203B41FA5}">
                      <a16:colId xmlns:a16="http://schemas.microsoft.com/office/drawing/2014/main" val="20003"/>
                    </a:ext>
                  </a:extLst>
                </a:gridCol>
                <a:gridCol w="766763">
                  <a:extLst>
                    <a:ext uri="{9D8B030D-6E8A-4147-A177-3AD203B41FA5}">
                      <a16:colId xmlns:a16="http://schemas.microsoft.com/office/drawing/2014/main" val="20004"/>
                    </a:ext>
                  </a:extLst>
                </a:gridCol>
                <a:gridCol w="767954">
                  <a:extLst>
                    <a:ext uri="{9D8B030D-6E8A-4147-A177-3AD203B41FA5}">
                      <a16:colId xmlns:a16="http://schemas.microsoft.com/office/drawing/2014/main" val="20005"/>
                    </a:ext>
                  </a:extLst>
                </a:gridCol>
              </a:tblGrid>
              <a:tr h="69651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rPr>
                        <a:t>Mon</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rPr>
                        <a:t>Tue</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rPr>
                        <a:t>Wed</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err="1">
                          <a:ln>
                            <a:noFill/>
                          </a:ln>
                          <a:solidFill>
                            <a:schemeClr val="tx1"/>
                          </a:solidFill>
                          <a:effectLst>
                            <a:outerShdw blurRad="38100" dist="38100" dir="2700000" algn="tl">
                              <a:srgbClr val="000000"/>
                            </a:outerShdw>
                          </a:effectLst>
                          <a:latin typeface="+mn-lt"/>
                          <a:cs typeface="Times New Roman" pitchFamily="18" charset="0"/>
                        </a:rPr>
                        <a:t>Thur</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rPr>
                        <a:t>Fri</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729">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ltUpDiag">
                      <a:fgClr>
                        <a:schemeClr val="accent1"/>
                      </a:fgClr>
                      <a:bgClr>
                        <a:srgbClr val="FFFFFF"/>
                      </a:bgClr>
                    </a:patt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a:ln>
                            <a:noFill/>
                          </a:ln>
                          <a:solidFill>
                            <a:srgbClr val="FF0000"/>
                          </a:solidFill>
                          <a:effectLst>
                            <a:outerShdw blurRad="38100" dist="38100" dir="2700000" algn="tl">
                              <a:srgbClr val="C0C0C0"/>
                            </a:outerShdw>
                          </a:effectLst>
                          <a:latin typeface="Tahoma" pitchFamily="34" charset="0"/>
                          <a:cs typeface="Times New Roman" pitchFamily="18" charset="0"/>
                        </a:rPr>
                        <a:t>?</a:t>
                      </a:r>
                      <a:endParaRPr kumimoji="0" lang="en-GB" sz="2400" b="0" i="0" u="none" strike="noStrike" cap="none" normalizeH="0" baseline="0">
                        <a:ln>
                          <a:noFill/>
                        </a:ln>
                        <a:solidFill>
                          <a:schemeClr val="tx1"/>
                        </a:solidFill>
                        <a:effectLst>
                          <a:outerShdw blurRad="38100" dist="38100" dir="2700000" algn="tl">
                            <a:srgbClr val="C0C0C0"/>
                          </a:outerShdw>
                        </a:effectLst>
                        <a:latin typeface="Times" pitchFamily="18" charset="0"/>
                        <a:cs typeface="Times New Roman" pitchFamily="18"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pct5">
                      <a:fgClr>
                        <a:schemeClr val="accent1"/>
                      </a:fgClr>
                      <a:bgClr>
                        <a:srgbClr val="FFFFFF"/>
                      </a:bgClr>
                    </a:patt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a:ln>
                          <a:noFill/>
                        </a:ln>
                        <a:solidFill>
                          <a:schemeClr val="tx1"/>
                        </a:solidFill>
                        <a:effectLst>
                          <a:outerShdw blurRad="38100" dist="38100" dir="2700000" algn="tl">
                            <a:srgbClr val="C0C0C0"/>
                          </a:outerShdw>
                        </a:effectLst>
                        <a:latin typeface="Tahoma" pitchFamily="34"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pattFill prst="ltUpDiag">
                      <a:fgClr>
                        <a:schemeClr val="accent1"/>
                      </a:fgClr>
                      <a:bgClr>
                        <a:srgbClr val="FFFFFF"/>
                      </a:bgClr>
                    </a:patt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bl>
          </a:graphicData>
        </a:graphic>
      </p:graphicFrame>
      <p:sp>
        <p:nvSpPr>
          <p:cNvPr id="8216" name="Rectangle 90">
            <a:extLst>
              <a:ext uri="{FF2B5EF4-FFF2-40B4-BE49-F238E27FC236}">
                <a16:creationId xmlns:a16="http://schemas.microsoft.com/office/drawing/2014/main" id="{4A9E0A1D-803A-430C-A12D-AA0E380EE840}"/>
              </a:ext>
            </a:extLst>
          </p:cNvPr>
          <p:cNvSpPr>
            <a:spLocks noChangeArrowheads="1"/>
          </p:cNvSpPr>
          <p:nvPr/>
        </p:nvSpPr>
        <p:spPr bwMode="auto">
          <a:xfrm>
            <a:off x="2793423" y="4070072"/>
            <a:ext cx="259680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n-US" sz="1500" b="1" dirty="0">
                <a:solidFill>
                  <a:srgbClr val="FF0000"/>
                </a:solidFill>
                <a:latin typeface="+mn-lt"/>
              </a:rPr>
              <a:t>Absent half a day every week</a:t>
            </a:r>
          </a:p>
        </p:txBody>
      </p:sp>
      <p:sp>
        <p:nvSpPr>
          <p:cNvPr id="8217" name="AutoShape 92">
            <a:extLst>
              <a:ext uri="{FF2B5EF4-FFF2-40B4-BE49-F238E27FC236}">
                <a16:creationId xmlns:a16="http://schemas.microsoft.com/office/drawing/2014/main" id="{B9AB3A13-503E-4A9E-83B7-F80DA9A1D70C}"/>
              </a:ext>
            </a:extLst>
          </p:cNvPr>
          <p:cNvSpPr>
            <a:spLocks noChangeArrowheads="1"/>
          </p:cNvSpPr>
          <p:nvPr/>
        </p:nvSpPr>
        <p:spPr bwMode="auto">
          <a:xfrm>
            <a:off x="4067945" y="3795887"/>
            <a:ext cx="72007" cy="350556"/>
          </a:xfrm>
          <a:prstGeom prst="upArrow">
            <a:avLst>
              <a:gd name="adj1" fmla="val 50000"/>
              <a:gd name="adj2" fmla="val 124450"/>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350"/>
          </a:p>
        </p:txBody>
      </p:sp>
    </p:spTree>
  </p:cSld>
  <p:clrMapOvr>
    <a:masterClrMapping/>
  </p:clrMapOvr>
  <p:transition advTm="1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6F9D660-615F-43C7-939C-DDBD51A9651A}"/>
              </a:ext>
            </a:extLst>
          </p:cNvPr>
          <p:cNvSpPr>
            <a:spLocks noGrp="1" noChangeArrowheads="1"/>
          </p:cNvSpPr>
          <p:nvPr>
            <p:ph type="title"/>
          </p:nvPr>
        </p:nvSpPr>
        <p:spPr>
          <a:xfrm>
            <a:off x="827584" y="350046"/>
            <a:ext cx="8229600" cy="812690"/>
          </a:xfrm>
        </p:spPr>
        <p:txBody>
          <a:bodyPr>
            <a:normAutofit fontScale="90000"/>
          </a:bodyPr>
          <a:lstStyle/>
          <a:p>
            <a:pPr eaLnBrk="1" hangingPunct="1">
              <a:defRPr/>
            </a:pPr>
            <a:r>
              <a:rPr lang="en-GB" b="1" dirty="0">
                <a:latin typeface="+mj-lt"/>
              </a:rPr>
              <a:t>Looking a little closer </a:t>
            </a:r>
            <a:br>
              <a:rPr lang="en-GB" b="1" dirty="0"/>
            </a:br>
            <a:endParaRPr lang="en-GB" b="1" dirty="0"/>
          </a:p>
        </p:txBody>
      </p:sp>
      <p:sp>
        <p:nvSpPr>
          <p:cNvPr id="125955" name="Rectangle 3">
            <a:extLst>
              <a:ext uri="{FF2B5EF4-FFF2-40B4-BE49-F238E27FC236}">
                <a16:creationId xmlns:a16="http://schemas.microsoft.com/office/drawing/2014/main" id="{C4D27248-E0EE-4F77-9275-DCED364D9050}"/>
              </a:ext>
            </a:extLst>
          </p:cNvPr>
          <p:cNvSpPr>
            <a:spLocks noGrp="1" noChangeArrowheads="1"/>
          </p:cNvSpPr>
          <p:nvPr>
            <p:ph type="body" sz="half" idx="1"/>
          </p:nvPr>
        </p:nvSpPr>
        <p:spPr>
          <a:xfrm>
            <a:off x="1381720" y="1090650"/>
            <a:ext cx="6218635" cy="1032272"/>
          </a:xfrm>
        </p:spPr>
        <p:txBody>
          <a:bodyPr/>
          <a:lstStyle/>
          <a:p>
            <a:pPr algn="ctr" eaLnBrk="1" hangingPunct="1">
              <a:buFont typeface="Wingdings" panose="05000000000000000000" pitchFamily="2" charset="2"/>
              <a:buNone/>
              <a:defRPr/>
            </a:pPr>
            <a:r>
              <a:rPr lang="en-GB" sz="2700" b="1" dirty="0">
                <a:solidFill>
                  <a:srgbClr val="00FF00"/>
                </a:solidFill>
              </a:rPr>
              <a:t>1</a:t>
            </a:r>
            <a:r>
              <a:rPr lang="en-GB" sz="2100" b="1" dirty="0">
                <a:solidFill>
                  <a:srgbClr val="00FF00"/>
                </a:solidFill>
              </a:rPr>
              <a:t> school year</a:t>
            </a:r>
            <a:r>
              <a:rPr lang="en-GB" sz="2100" dirty="0"/>
              <a:t> at </a:t>
            </a:r>
            <a:r>
              <a:rPr lang="en-GB" sz="3300" b="1" dirty="0">
                <a:solidFill>
                  <a:srgbClr val="00FF00"/>
                </a:solidFill>
              </a:rPr>
              <a:t>90%</a:t>
            </a:r>
            <a:r>
              <a:rPr lang="en-GB" sz="2100" dirty="0"/>
              <a:t> attendance = </a:t>
            </a:r>
            <a:r>
              <a:rPr lang="en-GB" sz="3300" b="1" dirty="0">
                <a:solidFill>
                  <a:srgbClr val="00FF00"/>
                </a:solidFill>
              </a:rPr>
              <a:t>4</a:t>
            </a:r>
            <a:r>
              <a:rPr lang="en-GB" sz="2100" dirty="0">
                <a:solidFill>
                  <a:srgbClr val="00FF00"/>
                </a:solidFill>
              </a:rPr>
              <a:t> </a:t>
            </a:r>
            <a:r>
              <a:rPr lang="en-GB" sz="2100" dirty="0"/>
              <a:t>whole weeks of lessons </a:t>
            </a:r>
            <a:r>
              <a:rPr lang="en-GB" sz="2100" b="1" dirty="0">
                <a:solidFill>
                  <a:srgbClr val="00FF00"/>
                </a:solidFill>
              </a:rPr>
              <a:t>MISSED!!!</a:t>
            </a:r>
          </a:p>
        </p:txBody>
      </p:sp>
      <p:sp>
        <p:nvSpPr>
          <p:cNvPr id="9220" name="Rectangle 4">
            <a:extLst>
              <a:ext uri="{FF2B5EF4-FFF2-40B4-BE49-F238E27FC236}">
                <a16:creationId xmlns:a16="http://schemas.microsoft.com/office/drawing/2014/main" id="{BBF4E661-9376-4927-B88B-24D6FDA630B8}"/>
              </a:ext>
            </a:extLst>
          </p:cNvPr>
          <p:cNvSpPr>
            <a:spLocks noChangeArrowheads="1"/>
          </p:cNvSpPr>
          <p:nvPr/>
        </p:nvSpPr>
        <p:spPr bwMode="auto">
          <a:xfrm>
            <a:off x="3632644" y="2179457"/>
            <a:ext cx="13974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GB" altLang="en-US" sz="1350" b="1" dirty="0">
                <a:solidFill>
                  <a:srgbClr val="CC0000"/>
                </a:solidFill>
                <a:latin typeface="+mn-lt"/>
              </a:rPr>
              <a:t>38 school weeks</a:t>
            </a:r>
          </a:p>
        </p:txBody>
      </p:sp>
      <p:graphicFrame>
        <p:nvGraphicFramePr>
          <p:cNvPr id="126116" name="Group 164">
            <a:extLst>
              <a:ext uri="{FF2B5EF4-FFF2-40B4-BE49-F238E27FC236}">
                <a16:creationId xmlns:a16="http://schemas.microsoft.com/office/drawing/2014/main" id="{E33BE1EF-5A48-4931-8CFF-786E7E6AFE94}"/>
              </a:ext>
            </a:extLst>
          </p:cNvPr>
          <p:cNvGraphicFramePr>
            <a:graphicFrameLocks noGrp="1"/>
          </p:cNvGraphicFramePr>
          <p:nvPr>
            <p:ph sz="half" idx="2"/>
            <p:extLst>
              <p:ext uri="{D42A27DB-BD31-4B8C-83A1-F6EECF244321}">
                <p14:modId xmlns:p14="http://schemas.microsoft.com/office/powerpoint/2010/main" val="1476451720"/>
              </p:ext>
            </p:extLst>
          </p:nvPr>
        </p:nvGraphicFramePr>
        <p:xfrm>
          <a:off x="1925240" y="2608696"/>
          <a:ext cx="5131594" cy="1112421"/>
        </p:xfrm>
        <a:graphic>
          <a:graphicData uri="http://schemas.openxmlformats.org/drawingml/2006/table">
            <a:tbl>
              <a:tblPr/>
              <a:tblGrid>
                <a:gridCol w="1746647">
                  <a:extLst>
                    <a:ext uri="{9D8B030D-6E8A-4147-A177-3AD203B41FA5}">
                      <a16:colId xmlns:a16="http://schemas.microsoft.com/office/drawing/2014/main" val="20000"/>
                    </a:ext>
                  </a:extLst>
                </a:gridCol>
                <a:gridCol w="575072">
                  <a:extLst>
                    <a:ext uri="{9D8B030D-6E8A-4147-A177-3AD203B41FA5}">
                      <a16:colId xmlns:a16="http://schemas.microsoft.com/office/drawing/2014/main" val="20001"/>
                    </a:ext>
                  </a:extLst>
                </a:gridCol>
                <a:gridCol w="2809875">
                  <a:extLst>
                    <a:ext uri="{9D8B030D-6E8A-4147-A177-3AD203B41FA5}">
                      <a16:colId xmlns:a16="http://schemas.microsoft.com/office/drawing/2014/main" val="20002"/>
                    </a:ext>
                  </a:extLst>
                </a:gridCol>
              </a:tblGrid>
              <a:tr h="720041">
                <a:tc gridSpan="3">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rPr>
                        <a:t>Sept                                                        July</a:t>
                      </a:r>
                      <a:endParaRPr kumimoji="0" lang="en-GB" sz="2400" b="0" i="0" u="none" strike="noStrike" cap="none" normalizeH="0" baseline="0" dirty="0">
                        <a:ln>
                          <a:noFill/>
                        </a:ln>
                        <a:solidFill>
                          <a:schemeClr val="tx1"/>
                        </a:solidFill>
                        <a:effectLst>
                          <a:outerShdw blurRad="38100" dist="38100" dir="2700000" algn="tl">
                            <a:srgbClr val="000000"/>
                          </a:outerShdw>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n-GB" sz="2400" b="0" i="0" u="none" strike="noStrike" cap="none" normalizeH="0" baseline="0" dirty="0">
                        <a:ln>
                          <a:noFill/>
                        </a:ln>
                        <a:solidFill>
                          <a:schemeClr val="tx1"/>
                        </a:solidFill>
                        <a:effectLst>
                          <a:outerShdw blurRad="38100" dist="38100" dir="2700000" algn="tl">
                            <a:srgbClr val="000000"/>
                          </a:outerShdw>
                        </a:effectLst>
                        <a:latin typeface="Times" pitchFamily="18" charset="0"/>
                        <a:cs typeface="Times New Roman" pitchFamily="18" charset="0"/>
                      </a:endParaRPr>
                    </a:p>
                  </a:txBody>
                  <a:tcPr marL="68580" marR="68580" marT="34265" marB="3426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85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68580" marR="68580" marT="34265" marB="342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1" i="0" u="none" strike="noStrike" cap="none" normalizeH="0" baseline="0">
                          <a:ln>
                            <a:noFill/>
                          </a:ln>
                          <a:solidFill>
                            <a:srgbClr val="FF3300"/>
                          </a:solidFill>
                          <a:effectLst>
                            <a:outerShdw blurRad="38100" dist="38100" dir="2700000" algn="tl">
                              <a:srgbClr val="C0C0C0"/>
                            </a:outerShdw>
                          </a:effectLst>
                          <a:latin typeface="Tahoma" pitchFamily="34" charset="0"/>
                          <a:cs typeface="Times New Roman" pitchFamily="18" charset="0"/>
                        </a:rPr>
                        <a:t>?</a:t>
                      </a:r>
                      <a:endParaRPr kumimoji="0" lang="en-GB" sz="2400" b="0" i="0" u="none" strike="noStrike" cap="none" normalizeH="0" baseline="0">
                        <a:ln>
                          <a:noFill/>
                        </a:ln>
                        <a:solidFill>
                          <a:srgbClr val="FF3300"/>
                        </a:solidFill>
                        <a:effectLst>
                          <a:outerShdw blurRad="38100" dist="38100" dir="2700000" algn="tl">
                            <a:srgbClr val="C0C0C0"/>
                          </a:outerShdw>
                        </a:effectLst>
                        <a:latin typeface="Times" pitchFamily="18" charset="0"/>
                        <a:cs typeface="Times New Roman" pitchFamily="18" charset="0"/>
                      </a:endParaRPr>
                    </a:p>
                  </a:txBody>
                  <a:tcPr marL="68580" marR="68580" marT="34265" marB="342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5">
                      <a:fgClr>
                        <a:schemeClr val="accent1"/>
                      </a:fgClr>
                      <a:bgClr>
                        <a:schemeClr val="tx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68580" marR="68580" marT="34265" marB="342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126107" name="Rectangle 155">
            <a:extLst>
              <a:ext uri="{FF2B5EF4-FFF2-40B4-BE49-F238E27FC236}">
                <a16:creationId xmlns:a16="http://schemas.microsoft.com/office/drawing/2014/main" id="{FB425ADD-D805-4DB7-90EA-8E1F7E80E8B6}"/>
              </a:ext>
            </a:extLst>
          </p:cNvPr>
          <p:cNvSpPr>
            <a:spLocks noChangeArrowheads="1"/>
          </p:cNvSpPr>
          <p:nvPr/>
        </p:nvSpPr>
        <p:spPr bwMode="auto">
          <a:xfrm>
            <a:off x="3275325" y="4102011"/>
            <a:ext cx="17522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GB" altLang="en-US" sz="1500" b="1" dirty="0">
                <a:solidFill>
                  <a:srgbClr val="CC0000"/>
                </a:solidFill>
                <a:latin typeface="+mn-lt"/>
              </a:rPr>
              <a:t>Absent for 4 weeks</a:t>
            </a:r>
          </a:p>
        </p:txBody>
      </p:sp>
      <p:sp>
        <p:nvSpPr>
          <p:cNvPr id="9234" name="AutoShape 156">
            <a:extLst>
              <a:ext uri="{FF2B5EF4-FFF2-40B4-BE49-F238E27FC236}">
                <a16:creationId xmlns:a16="http://schemas.microsoft.com/office/drawing/2014/main" id="{05C4F233-96B3-4028-9406-A125302D4FE6}"/>
              </a:ext>
            </a:extLst>
          </p:cNvPr>
          <p:cNvSpPr>
            <a:spLocks noChangeArrowheads="1"/>
          </p:cNvSpPr>
          <p:nvPr/>
        </p:nvSpPr>
        <p:spPr bwMode="auto">
          <a:xfrm>
            <a:off x="3924300" y="4030266"/>
            <a:ext cx="53579" cy="432197"/>
          </a:xfrm>
          <a:prstGeom prst="upArrow">
            <a:avLst>
              <a:gd name="adj1" fmla="val 50000"/>
              <a:gd name="adj2" fmla="val 201665"/>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350"/>
          </a:p>
        </p:txBody>
      </p:sp>
      <p:sp>
        <p:nvSpPr>
          <p:cNvPr id="9235" name="AutoShape 157">
            <a:extLst>
              <a:ext uri="{FF2B5EF4-FFF2-40B4-BE49-F238E27FC236}">
                <a16:creationId xmlns:a16="http://schemas.microsoft.com/office/drawing/2014/main" id="{8CF58913-DAEB-4C10-9DC3-3EEA6C371BDC}"/>
              </a:ext>
            </a:extLst>
          </p:cNvPr>
          <p:cNvSpPr>
            <a:spLocks noChangeArrowheads="1"/>
          </p:cNvSpPr>
          <p:nvPr/>
        </p:nvSpPr>
        <p:spPr bwMode="auto">
          <a:xfrm>
            <a:off x="2277069" y="3056559"/>
            <a:ext cx="4427935" cy="216694"/>
          </a:xfrm>
          <a:prstGeom prst="leftRightArrow">
            <a:avLst>
              <a:gd name="adj1" fmla="val 50000"/>
              <a:gd name="adj2" fmla="val 408681"/>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350" dirty="0"/>
          </a:p>
        </p:txBody>
      </p:sp>
    </p:spTree>
  </p:cSld>
  <p:clrMapOvr>
    <a:masterClrMapping/>
  </p:clrMapOvr>
  <p:transition advTm="1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261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4CAF73F-45A6-47FF-98DB-0EA23106D9D7}"/>
              </a:ext>
            </a:extLst>
          </p:cNvPr>
          <p:cNvSpPr>
            <a:spLocks noGrp="1" noChangeArrowheads="1"/>
          </p:cNvSpPr>
          <p:nvPr>
            <p:ph type="title"/>
          </p:nvPr>
        </p:nvSpPr>
        <p:spPr/>
        <p:txBody>
          <a:bodyPr>
            <a:normAutofit fontScale="90000"/>
          </a:bodyPr>
          <a:lstStyle/>
          <a:p>
            <a:pPr eaLnBrk="1" hangingPunct="1">
              <a:defRPr/>
            </a:pPr>
            <a:r>
              <a:rPr lang="en-GB" sz="3000" b="1" dirty="0">
                <a:latin typeface="+mj-lt"/>
              </a:rPr>
              <a:t>What impact might this have on Simone’s life……?</a:t>
            </a:r>
          </a:p>
        </p:txBody>
      </p:sp>
      <p:sp>
        <p:nvSpPr>
          <p:cNvPr id="128003" name="Rectangle 3">
            <a:extLst>
              <a:ext uri="{FF2B5EF4-FFF2-40B4-BE49-F238E27FC236}">
                <a16:creationId xmlns:a16="http://schemas.microsoft.com/office/drawing/2014/main" id="{3A59B264-4C5B-47ED-8053-E4B747B41683}"/>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GB" dirty="0">
                <a:latin typeface="+mn-lt"/>
              </a:rPr>
              <a:t>Research suggests that </a:t>
            </a:r>
            <a:r>
              <a:rPr lang="en-GB" sz="3000" b="1" dirty="0">
                <a:solidFill>
                  <a:srgbClr val="00FF00"/>
                </a:solidFill>
                <a:latin typeface="+mn-lt"/>
              </a:rPr>
              <a:t>17 missed school</a:t>
            </a:r>
            <a:r>
              <a:rPr lang="en-GB" sz="3000" b="1" dirty="0">
                <a:latin typeface="+mn-lt"/>
              </a:rPr>
              <a:t> </a:t>
            </a:r>
            <a:r>
              <a:rPr lang="en-GB" sz="3000" b="1" dirty="0">
                <a:solidFill>
                  <a:srgbClr val="00FF00"/>
                </a:solidFill>
                <a:latin typeface="+mn-lt"/>
              </a:rPr>
              <a:t>days</a:t>
            </a:r>
            <a:r>
              <a:rPr lang="en-GB" dirty="0">
                <a:latin typeface="+mn-lt"/>
              </a:rPr>
              <a:t> a year </a:t>
            </a:r>
            <a:r>
              <a:rPr lang="en-GB" sz="3300" b="1" dirty="0">
                <a:solidFill>
                  <a:srgbClr val="00FF00"/>
                </a:solidFill>
                <a:latin typeface="+mn-lt"/>
              </a:rPr>
              <a:t>=</a:t>
            </a:r>
            <a:r>
              <a:rPr lang="en-GB" dirty="0">
                <a:latin typeface="+mn-lt"/>
              </a:rPr>
              <a:t> GCSE grade </a:t>
            </a:r>
            <a:r>
              <a:rPr lang="en-GB" sz="3000" b="1" dirty="0">
                <a:solidFill>
                  <a:srgbClr val="00FF00"/>
                </a:solidFill>
                <a:latin typeface="+mn-lt"/>
              </a:rPr>
              <a:t>DROP</a:t>
            </a:r>
            <a:r>
              <a:rPr lang="en-GB" sz="3000" b="1" dirty="0">
                <a:latin typeface="+mn-lt"/>
              </a:rPr>
              <a:t> </a:t>
            </a:r>
            <a:r>
              <a:rPr lang="en-GB" dirty="0">
                <a:latin typeface="+mn-lt"/>
              </a:rPr>
              <a:t>in achievement (DfE)</a:t>
            </a:r>
          </a:p>
          <a:p>
            <a:pPr algn="ctr" eaLnBrk="1" hangingPunct="1">
              <a:buFont typeface="Wingdings" panose="05000000000000000000" pitchFamily="2" charset="2"/>
              <a:buNone/>
              <a:defRPr/>
            </a:pPr>
            <a:r>
              <a:rPr lang="en-GB" dirty="0">
                <a:latin typeface="+mn-lt"/>
              </a:rPr>
              <a:t>The greater the attendance the greater the achievement</a:t>
            </a:r>
            <a:r>
              <a:rPr lang="en-GB" dirty="0"/>
              <a:t>.</a:t>
            </a:r>
          </a:p>
        </p:txBody>
      </p:sp>
      <p:sp>
        <p:nvSpPr>
          <p:cNvPr id="128011" name="AutoShape 11">
            <a:extLst>
              <a:ext uri="{FF2B5EF4-FFF2-40B4-BE49-F238E27FC236}">
                <a16:creationId xmlns:a16="http://schemas.microsoft.com/office/drawing/2014/main" id="{F6EA3FD3-2354-4EBB-95D9-62468E7A4FB3}"/>
              </a:ext>
            </a:extLst>
          </p:cNvPr>
          <p:cNvSpPr>
            <a:spLocks noChangeArrowheads="1"/>
          </p:cNvSpPr>
          <p:nvPr/>
        </p:nvSpPr>
        <p:spPr bwMode="auto">
          <a:xfrm rot="20184507">
            <a:off x="451335" y="983750"/>
            <a:ext cx="323850" cy="1668412"/>
          </a:xfrm>
          <a:prstGeom prst="downArrow">
            <a:avLst>
              <a:gd name="adj1" fmla="val 50000"/>
              <a:gd name="adj2" fmla="val 1283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350">
              <a:solidFill>
                <a:srgbClr val="CC0000"/>
              </a:solidFill>
            </a:endParaRPr>
          </a:p>
        </p:txBody>
      </p:sp>
      <p:sp>
        <p:nvSpPr>
          <p:cNvPr id="128012" name="AutoShape 12">
            <a:extLst>
              <a:ext uri="{FF2B5EF4-FFF2-40B4-BE49-F238E27FC236}">
                <a16:creationId xmlns:a16="http://schemas.microsoft.com/office/drawing/2014/main" id="{B615E3D0-C025-4CC1-BF4E-F18E556E6EE6}"/>
              </a:ext>
            </a:extLst>
          </p:cNvPr>
          <p:cNvSpPr>
            <a:spLocks noChangeArrowheads="1"/>
          </p:cNvSpPr>
          <p:nvPr/>
        </p:nvSpPr>
        <p:spPr bwMode="auto">
          <a:xfrm rot="10800000">
            <a:off x="8370075" y="2710079"/>
            <a:ext cx="323850" cy="1513284"/>
          </a:xfrm>
          <a:prstGeom prst="downArrow">
            <a:avLst>
              <a:gd name="adj1" fmla="val 50000"/>
              <a:gd name="adj2" fmla="val 11682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350">
              <a:solidFill>
                <a:srgbClr val="00FF00"/>
              </a:solidFill>
            </a:endParaRPr>
          </a:p>
        </p:txBody>
      </p:sp>
      <p:pic>
        <p:nvPicPr>
          <p:cNvPr id="9218" name="Picture 2" descr="Campaign success as counselling support programme extended">
            <a:extLst>
              <a:ext uri="{FF2B5EF4-FFF2-40B4-BE49-F238E27FC236}">
                <a16:creationId xmlns:a16="http://schemas.microsoft.com/office/drawing/2014/main" id="{952B7CAC-D830-4F3B-8471-F51D5043E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43758"/>
            <a:ext cx="5904656"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28011"/>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128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1" grpId="0" animBg="1"/>
      <p:bldP spid="1280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637B423-5635-4A7C-9050-259AB21FC5BE}"/>
              </a:ext>
            </a:extLst>
          </p:cNvPr>
          <p:cNvSpPr>
            <a:spLocks noGrp="1" noChangeArrowheads="1"/>
          </p:cNvSpPr>
          <p:nvPr>
            <p:ph type="title"/>
          </p:nvPr>
        </p:nvSpPr>
        <p:spPr>
          <a:xfrm>
            <a:off x="683568" y="260415"/>
            <a:ext cx="7920000" cy="723725"/>
          </a:xfrm>
        </p:spPr>
        <p:txBody>
          <a:bodyPr>
            <a:normAutofit/>
          </a:bodyPr>
          <a:lstStyle/>
          <a:p>
            <a:pPr eaLnBrk="1" hangingPunct="1">
              <a:defRPr/>
            </a:pPr>
            <a:r>
              <a:rPr lang="en-GB" sz="3600" b="1" dirty="0">
                <a:solidFill>
                  <a:schemeClr val="accent6"/>
                </a:solidFill>
              </a:rPr>
              <a:t>So 90% is not as good as it first seemed</a:t>
            </a:r>
          </a:p>
        </p:txBody>
      </p:sp>
      <p:sp>
        <p:nvSpPr>
          <p:cNvPr id="130051" name="Rectangle 3">
            <a:extLst>
              <a:ext uri="{FF2B5EF4-FFF2-40B4-BE49-F238E27FC236}">
                <a16:creationId xmlns:a16="http://schemas.microsoft.com/office/drawing/2014/main" id="{B71B6765-6E8A-4F4E-BE7E-A18783B9152B}"/>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GB" sz="3000" dirty="0"/>
              <a:t>What can I do as a parent to increase my child's attendance?</a:t>
            </a:r>
          </a:p>
        </p:txBody>
      </p:sp>
      <p:pic>
        <p:nvPicPr>
          <p:cNvPr id="15364" name="Picture 4" descr="MCj00787110000[1]">
            <a:extLst>
              <a:ext uri="{FF2B5EF4-FFF2-40B4-BE49-F238E27FC236}">
                <a16:creationId xmlns:a16="http://schemas.microsoft.com/office/drawing/2014/main" id="{1E4B174F-A36C-4434-A4A2-3933D22E61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927621"/>
            <a:ext cx="831056" cy="20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7FD7-BB8A-4FC0-B4D8-8D54FB512516}"/>
              </a:ext>
            </a:extLst>
          </p:cNvPr>
          <p:cNvSpPr>
            <a:spLocks noGrp="1"/>
          </p:cNvSpPr>
          <p:nvPr>
            <p:ph type="title"/>
          </p:nvPr>
        </p:nvSpPr>
        <p:spPr/>
        <p:txBody>
          <a:bodyPr>
            <a:normAutofit fontScale="90000"/>
          </a:bodyPr>
          <a:lstStyle/>
          <a:p>
            <a:r>
              <a:rPr lang="en-GB" b="1" dirty="0"/>
              <a:t>Swindon Borough Council – help for improving attendance website</a:t>
            </a:r>
          </a:p>
        </p:txBody>
      </p:sp>
      <p:sp>
        <p:nvSpPr>
          <p:cNvPr id="3" name="Text Placeholder 2">
            <a:extLst>
              <a:ext uri="{FF2B5EF4-FFF2-40B4-BE49-F238E27FC236}">
                <a16:creationId xmlns:a16="http://schemas.microsoft.com/office/drawing/2014/main" id="{C9AF0245-E55D-4005-AB39-E8EB467F047A}"/>
              </a:ext>
            </a:extLst>
          </p:cNvPr>
          <p:cNvSpPr>
            <a:spLocks noGrp="1"/>
          </p:cNvSpPr>
          <p:nvPr>
            <p:ph type="body" sz="quarter" idx="11"/>
          </p:nvPr>
        </p:nvSpPr>
        <p:spPr/>
        <p:txBody>
          <a:bodyPr/>
          <a:lstStyle/>
          <a:p>
            <a:pPr algn="ctr"/>
            <a:endParaRPr lang="en-GB" dirty="0">
              <a:hlinkClick r:id="rId2"/>
            </a:endParaRPr>
          </a:p>
          <a:p>
            <a:pPr algn="ctr"/>
            <a:r>
              <a:rPr lang="en-GB" dirty="0">
                <a:hlinkClick r:id="rId2"/>
              </a:rPr>
              <a:t>School attendance | Swindon Borough Council</a:t>
            </a:r>
            <a:endParaRPr lang="en-GB" dirty="0"/>
          </a:p>
          <a:p>
            <a:endParaRPr lang="en-GB" dirty="0"/>
          </a:p>
        </p:txBody>
      </p:sp>
      <p:pic>
        <p:nvPicPr>
          <p:cNvPr id="1026" name="Picture 2" descr="Image of young school children, sitting and looking at book">
            <a:extLst>
              <a:ext uri="{FF2B5EF4-FFF2-40B4-BE49-F238E27FC236}">
                <a16:creationId xmlns:a16="http://schemas.microsoft.com/office/drawing/2014/main" id="{8CA5F5ED-D90B-4277-A75D-854D15648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54" y="2349054"/>
            <a:ext cx="2927871" cy="1754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2BE99F-9516-4665-B977-83D8EA2280C3}"/>
              </a:ext>
            </a:extLst>
          </p:cNvPr>
          <p:cNvSpPr/>
          <p:nvPr/>
        </p:nvSpPr>
        <p:spPr>
          <a:xfrm>
            <a:off x="3844706" y="2197268"/>
            <a:ext cx="4572000" cy="1754326"/>
          </a:xfrm>
          <a:prstGeom prst="rect">
            <a:avLst/>
          </a:prstGeom>
        </p:spPr>
        <p:txBody>
          <a:bodyPr>
            <a:spAutoFit/>
          </a:bodyPr>
          <a:lstStyle/>
          <a:p>
            <a:r>
              <a:rPr lang="en-GB" dirty="0">
                <a:solidFill>
                  <a:srgbClr val="000000"/>
                </a:solidFill>
              </a:rPr>
              <a:t>School attendance is crucially important for children and young people’s education, their wellbeing, their safety, and their future prospects. Schools are there to support parents and carers to make sure their children attend school regularly. </a:t>
            </a:r>
            <a:endParaRPr lang="en-GB" dirty="0"/>
          </a:p>
        </p:txBody>
      </p:sp>
    </p:spTree>
    <p:extLst>
      <p:ext uri="{BB962C8B-B14F-4D97-AF65-F5344CB8AC3E}">
        <p14:creationId xmlns:p14="http://schemas.microsoft.com/office/powerpoint/2010/main" val="94806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tendance - The Roundhill Academy">
            <a:extLst>
              <a:ext uri="{FF2B5EF4-FFF2-40B4-BE49-F238E27FC236}">
                <a16:creationId xmlns:a16="http://schemas.microsoft.com/office/drawing/2014/main" id="{CACD1BCA-C55D-4ABC-BC95-77D5A01E22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5486"/>
            <a:ext cx="7560840" cy="4320480"/>
          </a:xfrm>
          <a:prstGeom prst="rect">
            <a:avLst/>
          </a:prstGeom>
          <a:noFill/>
          <a:ln>
            <a:noFill/>
          </a:ln>
        </p:spPr>
      </p:pic>
    </p:spTree>
    <p:extLst>
      <p:ext uri="{BB962C8B-B14F-4D97-AF65-F5344CB8AC3E}">
        <p14:creationId xmlns:p14="http://schemas.microsoft.com/office/powerpoint/2010/main" val="215535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FFBCE-3CCB-441E-A458-22391770DB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496" y="699542"/>
            <a:ext cx="8640960" cy="3672407"/>
          </a:xfrm>
          <a:prstGeom prst="rect">
            <a:avLst/>
          </a:prstGeom>
        </p:spPr>
      </p:pic>
    </p:spTree>
    <p:extLst>
      <p:ext uri="{BB962C8B-B14F-4D97-AF65-F5344CB8AC3E}">
        <p14:creationId xmlns:p14="http://schemas.microsoft.com/office/powerpoint/2010/main" val="328429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2612-CC0F-49AD-A5FF-E8BA22A146B7}"/>
              </a:ext>
            </a:extLst>
          </p:cNvPr>
          <p:cNvSpPr>
            <a:spLocks noGrp="1"/>
          </p:cNvSpPr>
          <p:nvPr>
            <p:ph type="title"/>
          </p:nvPr>
        </p:nvSpPr>
        <p:spPr/>
        <p:txBody>
          <a:bodyPr/>
          <a:lstStyle/>
          <a:p>
            <a:r>
              <a:rPr lang="en-GB" b="1" dirty="0"/>
              <a:t>What to we know about attendance</a:t>
            </a:r>
          </a:p>
        </p:txBody>
      </p:sp>
      <p:sp>
        <p:nvSpPr>
          <p:cNvPr id="3" name="Text Placeholder 2">
            <a:extLst>
              <a:ext uri="{FF2B5EF4-FFF2-40B4-BE49-F238E27FC236}">
                <a16:creationId xmlns:a16="http://schemas.microsoft.com/office/drawing/2014/main" id="{2A731C03-4BBD-4436-A046-584F9BD8BFE2}"/>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We know there is a refreshed approach to improving school attendance from the Department for Education;</a:t>
            </a:r>
          </a:p>
          <a:p>
            <a:pPr marL="342900" indent="-342900">
              <a:buFont typeface="Arial" panose="020B0604020202020204" pitchFamily="34" charset="0"/>
              <a:buChar char="•"/>
            </a:pPr>
            <a:r>
              <a:rPr lang="en-GB" dirty="0"/>
              <a:t>We know that the Children’s Commissioner’s Office is raising awareness of the importance of improving school attendance;</a:t>
            </a:r>
          </a:p>
          <a:p>
            <a:pPr marL="342900" indent="-342900">
              <a:buFont typeface="Arial" panose="020B0604020202020204" pitchFamily="34" charset="0"/>
              <a:buChar char="•"/>
            </a:pPr>
            <a:r>
              <a:rPr lang="en-GB" dirty="0"/>
              <a:t>Swindon Borough Council is also prioritising school attendance over this academic year by introducing various initiatives, such as an attendance campaign and a revised attendance strategy.</a:t>
            </a:r>
          </a:p>
        </p:txBody>
      </p:sp>
    </p:spTree>
    <p:extLst>
      <p:ext uri="{BB962C8B-B14F-4D97-AF65-F5344CB8AC3E}">
        <p14:creationId xmlns:p14="http://schemas.microsoft.com/office/powerpoint/2010/main" val="422974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DB860-0810-485C-88B2-8EDD7B477D69}"/>
              </a:ext>
            </a:extLst>
          </p:cNvPr>
          <p:cNvSpPr txBox="1"/>
          <p:nvPr/>
        </p:nvSpPr>
        <p:spPr>
          <a:xfrm>
            <a:off x="467544" y="843558"/>
            <a:ext cx="8064896" cy="3046988"/>
          </a:xfrm>
          <a:prstGeom prst="rect">
            <a:avLst/>
          </a:prstGeom>
          <a:noFill/>
        </p:spPr>
        <p:txBody>
          <a:bodyPr wrap="square" rtlCol="0">
            <a:spAutoFit/>
          </a:bodyPr>
          <a:lstStyle/>
          <a:p>
            <a:pPr algn="ctr"/>
            <a:r>
              <a:rPr lang="en-GB" sz="4800" b="1" dirty="0">
                <a:effectLst>
                  <a:outerShdw blurRad="38100" dist="38100" dir="2700000" algn="tl">
                    <a:srgbClr val="000000">
                      <a:alpha val="43137"/>
                    </a:srgbClr>
                  </a:outerShdw>
                </a:effectLst>
              </a:rPr>
              <a:t>Attend Achieve Succeed #SLT Swindon Learning Together</a:t>
            </a:r>
          </a:p>
          <a:p>
            <a:pPr algn="ctr"/>
            <a:endParaRPr lang="en-GB" sz="4800" b="1" dirty="0">
              <a:effectLst>
                <a:outerShdw blurRad="38100" dist="38100" dir="2700000" algn="tl">
                  <a:srgbClr val="000000">
                    <a:alpha val="43137"/>
                  </a:srgbClr>
                </a:outerShdw>
              </a:effectLst>
            </a:endParaRPr>
          </a:p>
          <a:p>
            <a:pPr algn="ctr"/>
            <a:r>
              <a:rPr lang="en-GB" sz="4800" b="1" dirty="0">
                <a:effectLst>
                  <a:outerShdw blurRad="38100" dist="38100" dir="2700000" algn="tl">
                    <a:srgbClr val="000000">
                      <a:alpha val="43137"/>
                    </a:srgbClr>
                  </a:outerShdw>
                </a:effectLst>
              </a:rPr>
              <a:t>Attendance@Swindon.gov.uk</a:t>
            </a:r>
          </a:p>
        </p:txBody>
      </p:sp>
    </p:spTree>
    <p:extLst>
      <p:ext uri="{BB962C8B-B14F-4D97-AF65-F5344CB8AC3E}">
        <p14:creationId xmlns:p14="http://schemas.microsoft.com/office/powerpoint/2010/main" val="194360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C9E2-25CC-4E56-BBDA-DCC4C2CCE80F}"/>
              </a:ext>
            </a:extLst>
          </p:cNvPr>
          <p:cNvSpPr>
            <a:spLocks noGrp="1"/>
          </p:cNvSpPr>
          <p:nvPr>
            <p:ph type="title"/>
          </p:nvPr>
        </p:nvSpPr>
        <p:spPr/>
        <p:txBody>
          <a:bodyPr/>
          <a:lstStyle/>
          <a:p>
            <a:r>
              <a:rPr lang="en-GB" b="1" dirty="0"/>
              <a:t>Outline of our session today</a:t>
            </a:r>
          </a:p>
        </p:txBody>
      </p:sp>
      <p:sp>
        <p:nvSpPr>
          <p:cNvPr id="3" name="Text Placeholder 2">
            <a:extLst>
              <a:ext uri="{FF2B5EF4-FFF2-40B4-BE49-F238E27FC236}">
                <a16:creationId xmlns:a16="http://schemas.microsoft.com/office/drawing/2014/main" id="{A1B0867E-5F87-4A84-96F3-0A778405EB0E}"/>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Why improving attendance is so important;</a:t>
            </a:r>
          </a:p>
          <a:p>
            <a:pPr marL="342900" indent="-342900">
              <a:buFont typeface="Arial" panose="020B0604020202020204" pitchFamily="34" charset="0"/>
              <a:buChar char="•"/>
            </a:pPr>
            <a:r>
              <a:rPr lang="en-GB" dirty="0"/>
              <a:t>What this means for parents and carers;</a:t>
            </a:r>
          </a:p>
          <a:p>
            <a:pPr marL="342900" indent="-342900">
              <a:buFont typeface="Arial" panose="020B0604020202020204" pitchFamily="34" charset="0"/>
              <a:buChar char="•"/>
            </a:pPr>
            <a:r>
              <a:rPr lang="en-GB" dirty="0"/>
              <a:t>What this means for schools;</a:t>
            </a:r>
          </a:p>
          <a:p>
            <a:pPr marL="342900" indent="-342900">
              <a:buFont typeface="Arial" panose="020B0604020202020204" pitchFamily="34" charset="0"/>
              <a:buChar char="•"/>
            </a:pPr>
            <a:r>
              <a:rPr lang="en-GB" dirty="0"/>
              <a:t>What this means for Swindon Borough Council;</a:t>
            </a:r>
          </a:p>
          <a:p>
            <a:pPr marL="342900" indent="-342900">
              <a:buFont typeface="Arial" panose="020B0604020202020204" pitchFamily="34" charset="0"/>
              <a:buChar char="•"/>
            </a:pPr>
            <a:r>
              <a:rPr lang="en-GB" dirty="0"/>
              <a:t>What is good attendance?</a:t>
            </a:r>
          </a:p>
          <a:p>
            <a:pPr marL="342900" indent="-342900">
              <a:buFont typeface="Arial" panose="020B0604020202020204" pitchFamily="34" charset="0"/>
              <a:buChar char="•"/>
            </a:pPr>
            <a:r>
              <a:rPr lang="en-GB" dirty="0"/>
              <a:t>Accessing support as a parent/carer;</a:t>
            </a:r>
          </a:p>
          <a:p>
            <a:pPr marL="342900" indent="-342900">
              <a:buFont typeface="Arial" panose="020B0604020202020204" pitchFamily="34" charset="0"/>
              <a:buChar char="•"/>
            </a:pPr>
            <a:r>
              <a:rPr lang="en-GB" dirty="0"/>
              <a:t>Opportunity for questions.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817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E506-F305-41C6-9EC6-6A1ED31436D7}"/>
              </a:ext>
            </a:extLst>
          </p:cNvPr>
          <p:cNvSpPr>
            <a:spLocks noGrp="1"/>
          </p:cNvSpPr>
          <p:nvPr>
            <p:ph type="title"/>
          </p:nvPr>
        </p:nvSpPr>
        <p:spPr/>
        <p:txBody>
          <a:bodyPr/>
          <a:lstStyle/>
          <a:p>
            <a:r>
              <a:rPr lang="en-GB" b="1" dirty="0"/>
              <a:t>National picture</a:t>
            </a:r>
          </a:p>
        </p:txBody>
      </p:sp>
      <p:sp>
        <p:nvSpPr>
          <p:cNvPr id="3" name="Text Placeholder 2">
            <a:extLst>
              <a:ext uri="{FF2B5EF4-FFF2-40B4-BE49-F238E27FC236}">
                <a16:creationId xmlns:a16="http://schemas.microsoft.com/office/drawing/2014/main" id="{529FC186-BB2E-4CD7-A672-C37EC89C6E14}"/>
              </a:ext>
            </a:extLst>
          </p:cNvPr>
          <p:cNvSpPr>
            <a:spLocks noGrp="1"/>
          </p:cNvSpPr>
          <p:nvPr>
            <p:ph type="body" sz="quarter" idx="11"/>
          </p:nvPr>
        </p:nvSpPr>
        <p:spPr/>
        <p:txBody>
          <a:bodyPr>
            <a:normAutofit fontScale="92500"/>
          </a:bodyPr>
          <a:lstStyle/>
          <a:p>
            <a:pPr marL="342900" indent="-342900">
              <a:buFont typeface="Arial" panose="020B0604020202020204" pitchFamily="34" charset="0"/>
              <a:buChar char="•"/>
            </a:pPr>
            <a:r>
              <a:rPr lang="en-GB" dirty="0"/>
              <a:t>What we do know is that in autumn 2021 there were 1.7 million children persistently absent from school, meaning that they missed at least seven days of school in the term</a:t>
            </a:r>
          </a:p>
          <a:p>
            <a:pPr marL="342900" indent="-342900">
              <a:buFont typeface="Arial" panose="020B0604020202020204" pitchFamily="34" charset="0"/>
              <a:buChar char="•"/>
            </a:pPr>
            <a:r>
              <a:rPr lang="en-GB" dirty="0"/>
              <a:t> 98,000 children severely absent, meaning that they missed at least 35 days of school in the term. </a:t>
            </a:r>
          </a:p>
          <a:p>
            <a:pPr marL="342900" indent="-342900">
              <a:buFont typeface="Arial" panose="020B0604020202020204" pitchFamily="34" charset="0"/>
              <a:buChar char="•"/>
            </a:pPr>
            <a:r>
              <a:rPr lang="en-GB" dirty="0"/>
              <a:t>Vulnerable children were more likely to be absent nationally: 33.6% of pupils receiving Free School Meals (FSM) were persistently absent in autumn 2021, compared to 20% of pupils not in receipt of FSM.</a:t>
            </a:r>
          </a:p>
        </p:txBody>
      </p:sp>
    </p:spTree>
    <p:extLst>
      <p:ext uri="{BB962C8B-B14F-4D97-AF65-F5344CB8AC3E}">
        <p14:creationId xmlns:p14="http://schemas.microsoft.com/office/powerpoint/2010/main" val="420708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C283-F772-42E8-9FCD-9A60A04E025C}"/>
              </a:ext>
            </a:extLst>
          </p:cNvPr>
          <p:cNvSpPr>
            <a:spLocks noGrp="1"/>
          </p:cNvSpPr>
          <p:nvPr>
            <p:ph type="title"/>
          </p:nvPr>
        </p:nvSpPr>
        <p:spPr/>
        <p:txBody>
          <a:bodyPr>
            <a:normAutofit fontScale="90000"/>
          </a:bodyPr>
          <a:lstStyle/>
          <a:p>
            <a:r>
              <a:rPr lang="en-GB" b="1" dirty="0"/>
              <a:t>Why is improving attendance so important?</a:t>
            </a:r>
          </a:p>
        </p:txBody>
      </p:sp>
      <p:sp>
        <p:nvSpPr>
          <p:cNvPr id="3" name="Text Placeholder 2">
            <a:extLst>
              <a:ext uri="{FF2B5EF4-FFF2-40B4-BE49-F238E27FC236}">
                <a16:creationId xmlns:a16="http://schemas.microsoft.com/office/drawing/2014/main" id="{B70E20E5-546E-4565-A4B0-DEB5F50240DE}"/>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School attendance is crucially important for children and young people’s education, their wellbeing, their safety, and their future prospects. </a:t>
            </a:r>
          </a:p>
          <a:p>
            <a:pPr marL="342900" indent="-342900">
              <a:buFont typeface="Arial" panose="020B0604020202020204" pitchFamily="34" charset="0"/>
              <a:buChar char="•"/>
            </a:pPr>
            <a:r>
              <a:rPr lang="en-GB" dirty="0"/>
              <a:t>Children who regularly miss school may fall behind in their work which can have an impact on their grades. They will also miss out on fun opportunities to learn new things and spend time with friends. Parents can also be assured that when children are in school, they are safe.</a:t>
            </a:r>
          </a:p>
        </p:txBody>
      </p:sp>
    </p:spTree>
    <p:extLst>
      <p:ext uri="{BB962C8B-B14F-4D97-AF65-F5344CB8AC3E}">
        <p14:creationId xmlns:p14="http://schemas.microsoft.com/office/powerpoint/2010/main" val="140753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0A7C-6E6D-483F-AB9E-A3C555338D4D}"/>
              </a:ext>
            </a:extLst>
          </p:cNvPr>
          <p:cNvSpPr>
            <a:spLocks noGrp="1"/>
          </p:cNvSpPr>
          <p:nvPr>
            <p:ph type="title"/>
          </p:nvPr>
        </p:nvSpPr>
        <p:spPr/>
        <p:txBody>
          <a:bodyPr/>
          <a:lstStyle/>
          <a:p>
            <a:r>
              <a:rPr lang="en-GB" b="1" dirty="0"/>
              <a:t>Some of the research about attendance</a:t>
            </a:r>
          </a:p>
        </p:txBody>
      </p:sp>
      <p:sp>
        <p:nvSpPr>
          <p:cNvPr id="3" name="Text Placeholder 2">
            <a:extLst>
              <a:ext uri="{FF2B5EF4-FFF2-40B4-BE49-F238E27FC236}">
                <a16:creationId xmlns:a16="http://schemas.microsoft.com/office/drawing/2014/main" id="{2053A664-075C-4B66-B7F4-F12874EC1403}"/>
              </a:ext>
            </a:extLst>
          </p:cNvPr>
          <p:cNvSpPr>
            <a:spLocks noGrp="1"/>
          </p:cNvSpPr>
          <p:nvPr>
            <p:ph type="body" sz="quarter" idx="11"/>
          </p:nvPr>
        </p:nvSpPr>
        <p:spPr>
          <a:xfrm>
            <a:off x="612000" y="1203708"/>
            <a:ext cx="7920000" cy="3312258"/>
          </a:xfrm>
        </p:spPr>
        <p:txBody>
          <a:bodyPr>
            <a:normAutofit fontScale="85000" lnSpcReduction="20000"/>
          </a:bodyPr>
          <a:lstStyle/>
          <a:p>
            <a:pPr marL="342900" indent="-342900">
              <a:buFont typeface="Arial" panose="020B0604020202020204" pitchFamily="34" charset="0"/>
              <a:buChar char="•"/>
            </a:pPr>
            <a:r>
              <a:rPr lang="en-GB" dirty="0"/>
              <a:t>Research by Universities UK and the DFE indicates that children with poor attendance are 5 times less likely to achieve five strong passes at GCSE , preventing them from going on to Further Education, Higher Education or into employment;</a:t>
            </a:r>
          </a:p>
          <a:p>
            <a:pPr marL="342900" indent="-342900">
              <a:buFont typeface="Arial" panose="020B0604020202020204" pitchFamily="34" charset="0"/>
              <a:buChar char="•"/>
            </a:pPr>
            <a:r>
              <a:rPr lang="en-GB" dirty="0"/>
              <a:t>MOJ report – for the most vulnerable pupils, regular attendance is also an important protective factor and the best opportunity for needs to be identified and support provided. </a:t>
            </a:r>
          </a:p>
          <a:p>
            <a:pPr marL="342900" indent="-342900">
              <a:buFont typeface="Arial" panose="020B0604020202020204" pitchFamily="34" charset="0"/>
              <a:buChar char="•"/>
            </a:pPr>
            <a:r>
              <a:rPr lang="en-GB" dirty="0"/>
              <a:t>Children who missed the second, third and fourth day of a new term were predicted an overall absence of almost 45%, or 31 days across the term, significantly more than their peers who attended those first few days. Secondly, whilst Fridays are the most common day for children to be absent, it is actually those children who miss mid-weekdays, Tuesday-Thursday, who are more likely to be habitually absent from school.</a:t>
            </a:r>
          </a:p>
        </p:txBody>
      </p:sp>
    </p:spTree>
    <p:extLst>
      <p:ext uri="{BB962C8B-B14F-4D97-AF65-F5344CB8AC3E}">
        <p14:creationId xmlns:p14="http://schemas.microsoft.com/office/powerpoint/2010/main" val="111709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A14-15E7-4330-B927-D5A93B2144E4}"/>
              </a:ext>
            </a:extLst>
          </p:cNvPr>
          <p:cNvSpPr>
            <a:spLocks noGrp="1"/>
          </p:cNvSpPr>
          <p:nvPr>
            <p:ph type="title"/>
          </p:nvPr>
        </p:nvSpPr>
        <p:spPr>
          <a:xfrm>
            <a:off x="612000" y="123479"/>
            <a:ext cx="7920000" cy="1440159"/>
          </a:xfrm>
        </p:spPr>
        <p:txBody>
          <a:bodyPr>
            <a:normAutofit/>
          </a:bodyPr>
          <a:lstStyle/>
          <a:p>
            <a:r>
              <a:rPr lang="en-GB" dirty="0"/>
              <a:t>Absence and Attainment at Key Stage 2 and Key stage 4 in 2018/2019 (DfE)</a:t>
            </a:r>
            <a:br>
              <a:rPr lang="en-GB" dirty="0"/>
            </a:br>
            <a:endParaRPr lang="en-GB" dirty="0"/>
          </a:p>
        </p:txBody>
      </p:sp>
      <p:sp>
        <p:nvSpPr>
          <p:cNvPr id="3" name="Text Placeholder 2">
            <a:extLst>
              <a:ext uri="{FF2B5EF4-FFF2-40B4-BE49-F238E27FC236}">
                <a16:creationId xmlns:a16="http://schemas.microsoft.com/office/drawing/2014/main" id="{C87EE6F5-9F96-4451-8DB3-77BE4AC6C79E}"/>
              </a:ext>
            </a:extLst>
          </p:cNvPr>
          <p:cNvSpPr>
            <a:spLocks noGrp="1"/>
          </p:cNvSpPr>
          <p:nvPr>
            <p:ph type="body" sz="quarter" idx="11"/>
          </p:nvPr>
        </p:nvSpPr>
        <p:spPr>
          <a:xfrm>
            <a:off x="612000" y="1347614"/>
            <a:ext cx="7920000" cy="3168352"/>
          </a:xfrm>
        </p:spPr>
        <p:txBody>
          <a:bodyPr>
            <a:normAutofit fontScale="70000" lnSpcReduction="20000"/>
          </a:bodyPr>
          <a:lstStyle/>
          <a:p>
            <a:pPr marL="342900" lvl="0" indent="-342900">
              <a:buFont typeface="Arial" panose="020B0604020202020204" pitchFamily="34" charset="0"/>
              <a:buChar char="•"/>
            </a:pPr>
            <a:r>
              <a:rPr lang="en-GB" dirty="0"/>
              <a:t>The pupils with the highest attainment at the end of key stage 2 and key stage 4 have higher rates of attendance over the key stage compared to those with the lowest attainment. </a:t>
            </a:r>
          </a:p>
          <a:p>
            <a:pPr marL="342900" lvl="0" indent="-342900">
              <a:buFont typeface="Arial" panose="020B0604020202020204" pitchFamily="34" charset="0"/>
              <a:buChar char="•"/>
            </a:pPr>
            <a:r>
              <a:rPr lang="en-GB" dirty="0"/>
              <a:t>At KS2, pupils not meeting the expected standard in reading, writing and maths had an overall absence rate of 4.7%, compared to 3.5% among those meeting the expected standard. </a:t>
            </a:r>
          </a:p>
          <a:p>
            <a:pPr marL="342900" lvl="0" indent="-342900">
              <a:buFont typeface="Arial" panose="020B0604020202020204" pitchFamily="34" charset="0"/>
              <a:buChar char="•"/>
            </a:pPr>
            <a:r>
              <a:rPr lang="en-GB" dirty="0"/>
              <a:t>Moreover, the overall absence rate of pupils not meeting the expected standard was higher than among those meeting the higher standard (4.7% compared to 2.7%). </a:t>
            </a:r>
          </a:p>
          <a:p>
            <a:pPr marL="342900" lvl="0" indent="-342900">
              <a:buFont typeface="Arial" panose="020B0604020202020204" pitchFamily="34" charset="0"/>
              <a:buChar char="•"/>
            </a:pPr>
            <a:r>
              <a:rPr lang="en-GB" dirty="0"/>
              <a:t>At KS4, pupils’ not achieving grade 9 to 4 in English and maths had an overall absence rate of 8.8%, compared to 5.2% among those achieving grade 41. </a:t>
            </a:r>
          </a:p>
          <a:p>
            <a:pPr marL="342900" lvl="0" indent="-342900">
              <a:buFont typeface="Arial" panose="020B0604020202020204" pitchFamily="34" charset="0"/>
              <a:buChar char="•"/>
            </a:pPr>
            <a:r>
              <a:rPr lang="en-GB" dirty="0"/>
              <a:t>The overall absence rate of pupils not achieving grade 9 to 4 was over twice as high as those achieving grade 9 to 5 (8.8% compared to 3.7%).</a:t>
            </a:r>
          </a:p>
          <a:p>
            <a:pPr marL="342900" lvl="0" indent="-342900">
              <a:buFont typeface="Arial" panose="020B0604020202020204" pitchFamily="34" charset="0"/>
              <a:buChar char="•"/>
            </a:pPr>
            <a:r>
              <a:rPr lang="en-GB" dirty="0"/>
              <a:t>For care-experienced children overall absence rates 20/21 were 9.1%, for children in need absence rates were 13.85 and for children on protection plans absence rates were 17.6.</a:t>
            </a:r>
          </a:p>
          <a:p>
            <a:r>
              <a:rPr lang="en-GB" dirty="0"/>
              <a:t> </a:t>
            </a:r>
          </a:p>
          <a:p>
            <a:endParaRPr lang="en-GB" dirty="0"/>
          </a:p>
        </p:txBody>
      </p:sp>
    </p:spTree>
    <p:extLst>
      <p:ext uri="{BB962C8B-B14F-4D97-AF65-F5344CB8AC3E}">
        <p14:creationId xmlns:p14="http://schemas.microsoft.com/office/powerpoint/2010/main" val="176285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8402-7A6A-4F94-A004-369E1E705C52}"/>
              </a:ext>
            </a:extLst>
          </p:cNvPr>
          <p:cNvSpPr>
            <a:spLocks noGrp="1"/>
          </p:cNvSpPr>
          <p:nvPr>
            <p:ph type="title"/>
          </p:nvPr>
        </p:nvSpPr>
        <p:spPr/>
        <p:txBody>
          <a:bodyPr>
            <a:normAutofit fontScale="90000"/>
          </a:bodyPr>
          <a:lstStyle/>
          <a:p>
            <a:r>
              <a:rPr lang="en-GB" b="1" dirty="0"/>
              <a:t>What does this mean for parents and carers?</a:t>
            </a:r>
          </a:p>
        </p:txBody>
      </p:sp>
      <p:sp>
        <p:nvSpPr>
          <p:cNvPr id="3" name="Text Placeholder 2">
            <a:extLst>
              <a:ext uri="{FF2B5EF4-FFF2-40B4-BE49-F238E27FC236}">
                <a16:creationId xmlns:a16="http://schemas.microsoft.com/office/drawing/2014/main" id="{FEDAF3B1-3FFC-4C13-89CD-07D3C2DB5263}"/>
              </a:ext>
            </a:extLst>
          </p:cNvPr>
          <p:cNvSpPr>
            <a:spLocks noGrp="1"/>
          </p:cNvSpPr>
          <p:nvPr>
            <p:ph type="body" sz="quarter" idx="11"/>
          </p:nvPr>
        </p:nvSpPr>
        <p:spPr/>
        <p:txBody>
          <a:bodyPr>
            <a:normAutofit fontScale="92500" lnSpcReduction="10000"/>
          </a:bodyPr>
          <a:lstStyle/>
          <a:p>
            <a:r>
              <a:rPr lang="en-GB" dirty="0"/>
              <a:t>The law entitles every child of compulsory school age to an efficient, full-time education suitable to their age, aptitude and any special educational need they may have.</a:t>
            </a:r>
          </a:p>
          <a:p>
            <a:r>
              <a:rPr lang="en-GB" dirty="0"/>
              <a:t>Where parents decide to have their child registered at school, they have an additional legal duty to ensure their child attends that school regularly.</a:t>
            </a:r>
          </a:p>
          <a:p>
            <a:r>
              <a:rPr lang="en-GB" dirty="0"/>
              <a:t>This means their child must attend every day that the school is open, except in a small number of allowable circumstances such as being too ill to attend or being given permission for an absence in advance from the school.  </a:t>
            </a:r>
          </a:p>
        </p:txBody>
      </p:sp>
    </p:spTree>
    <p:extLst>
      <p:ext uri="{BB962C8B-B14F-4D97-AF65-F5344CB8AC3E}">
        <p14:creationId xmlns:p14="http://schemas.microsoft.com/office/powerpoint/2010/main" val="419441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1809-133B-4452-969F-5CE604526340}"/>
              </a:ext>
            </a:extLst>
          </p:cNvPr>
          <p:cNvSpPr>
            <a:spLocks noGrp="1"/>
          </p:cNvSpPr>
          <p:nvPr>
            <p:ph type="title"/>
          </p:nvPr>
        </p:nvSpPr>
        <p:spPr/>
        <p:txBody>
          <a:bodyPr/>
          <a:lstStyle/>
          <a:p>
            <a:r>
              <a:rPr lang="en-GB" b="1" dirty="0"/>
              <a:t>What does this mean for schools?</a:t>
            </a:r>
          </a:p>
        </p:txBody>
      </p:sp>
      <p:sp>
        <p:nvSpPr>
          <p:cNvPr id="3" name="Text Placeholder 2">
            <a:extLst>
              <a:ext uri="{FF2B5EF4-FFF2-40B4-BE49-F238E27FC236}">
                <a16:creationId xmlns:a16="http://schemas.microsoft.com/office/drawing/2014/main" id="{5B99C2DA-596C-4332-9A50-FA9EF1D1D02F}"/>
              </a:ext>
            </a:extLst>
          </p:cNvPr>
          <p:cNvSpPr>
            <a:spLocks noGrp="1"/>
          </p:cNvSpPr>
          <p:nvPr>
            <p:ph type="body" sz="quarter" idx="11"/>
          </p:nvPr>
        </p:nvSpPr>
        <p:spPr/>
        <p:txBody>
          <a:bodyPr>
            <a:normAutofit fontScale="92500"/>
          </a:bodyPr>
          <a:lstStyle/>
          <a:p>
            <a:pPr marL="342900" indent="-342900">
              <a:buFont typeface="Arial" panose="020B0604020202020204" pitchFamily="34" charset="0"/>
              <a:buChar char="•"/>
            </a:pPr>
            <a:r>
              <a:rPr lang="en-GB" dirty="0"/>
              <a:t>All schools have a continuing responsibility to proactively manage and improve attendance across their school community;</a:t>
            </a:r>
          </a:p>
          <a:p>
            <a:pPr marL="342900" indent="-342900">
              <a:buFont typeface="Arial" panose="020B0604020202020204" pitchFamily="34" charset="0"/>
              <a:buChar char="•"/>
            </a:pPr>
            <a:r>
              <a:rPr lang="en-GB" dirty="0"/>
              <a:t>Consistently promote the benefits of good attendance at school;</a:t>
            </a:r>
          </a:p>
          <a:p>
            <a:pPr marL="342900" indent="-342900">
              <a:buFont typeface="Arial" panose="020B0604020202020204" pitchFamily="34" charset="0"/>
              <a:buChar char="•"/>
            </a:pPr>
            <a:r>
              <a:rPr lang="en-GB" dirty="0"/>
              <a:t>Set high expectations for every pupil;</a:t>
            </a:r>
          </a:p>
          <a:p>
            <a:pPr marL="342900" indent="-342900">
              <a:buFont typeface="Arial" panose="020B0604020202020204" pitchFamily="34" charset="0"/>
              <a:buChar char="•"/>
            </a:pPr>
            <a:r>
              <a:rPr lang="en-GB" dirty="0"/>
              <a:t>Communicate clearly with parents and pupils;</a:t>
            </a:r>
          </a:p>
          <a:p>
            <a:pPr marL="342900" indent="-342900">
              <a:buFont typeface="Arial" panose="020B0604020202020204" pitchFamily="34" charset="0"/>
              <a:buChar char="•"/>
            </a:pPr>
            <a:r>
              <a:rPr lang="en-GB" dirty="0"/>
              <a:t>Have a clear school attendance policy which everyone understands;</a:t>
            </a:r>
          </a:p>
          <a:p>
            <a:pPr marL="342900" indent="-342900">
              <a:buFont typeface="Arial" panose="020B0604020202020204" pitchFamily="34" charset="0"/>
              <a:buChar char="•"/>
            </a:pPr>
            <a:r>
              <a:rPr lang="en-GB" dirty="0"/>
              <a:t>Build strong relationships with families, listen to and understand barriers to attendance and work with families to remove them.</a:t>
            </a:r>
          </a:p>
        </p:txBody>
      </p:sp>
    </p:spTree>
    <p:extLst>
      <p:ext uri="{BB962C8B-B14F-4D97-AF65-F5344CB8AC3E}">
        <p14:creationId xmlns:p14="http://schemas.microsoft.com/office/powerpoint/2010/main" val="2883770268"/>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ppt/theme/theme4.xml><?xml version="1.0" encoding="utf-8"?>
<a:theme xmlns:a="http://schemas.openxmlformats.org/drawingml/2006/main" name="13_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2020 [Read-Only]" id="{8DA42D2D-0105-4948-B898-5231532922A9}" vid="{5351F9BB-0BC0-45A6-B005-FFDF7FDA27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e620d9c2-1396-4e90-9835-7187aa09bde8" xsi:nil="true"/>
    <Invited_Students xmlns="e620d9c2-1396-4e90-9835-7187aa09bde8" xsi:nil="true"/>
    <Math_Settings xmlns="e620d9c2-1396-4e90-9835-7187aa09bde8" xsi:nil="true"/>
    <Distribution_Groups xmlns="e620d9c2-1396-4e90-9835-7187aa09bde8" xsi:nil="true"/>
    <TeamsChannelId xmlns="e620d9c2-1396-4e90-9835-7187aa09bde8" xsi:nil="true"/>
    <Has_Teacher_Only_SectionGroup xmlns="e620d9c2-1396-4e90-9835-7187aa09bde8" xsi:nil="true"/>
    <Owner xmlns="e620d9c2-1396-4e90-9835-7187aa09bde8">
      <UserInfo>
        <DisplayName/>
        <AccountId xsi:nil="true"/>
        <AccountType/>
      </UserInfo>
    </Owner>
    <Teachers xmlns="e620d9c2-1396-4e90-9835-7187aa09bde8">
      <UserInfo>
        <DisplayName/>
        <AccountId xsi:nil="true"/>
        <AccountType/>
      </UserInfo>
    </Teachers>
    <DefaultSectionNames xmlns="e620d9c2-1396-4e90-9835-7187aa09bde8" xsi:nil="true"/>
    <Is_Collaboration_Space_Locked xmlns="e620d9c2-1396-4e90-9835-7187aa09bde8" xsi:nil="true"/>
    <NotebookType xmlns="e620d9c2-1396-4e90-9835-7187aa09bde8" xsi:nil="true"/>
    <CultureName xmlns="e620d9c2-1396-4e90-9835-7187aa09bde8" xsi:nil="true"/>
    <AppVersion xmlns="e620d9c2-1396-4e90-9835-7187aa09bde8" xsi:nil="true"/>
    <Teams_Channel_Section_Location xmlns="e620d9c2-1396-4e90-9835-7187aa09bde8" xsi:nil="true"/>
    <Templates xmlns="e620d9c2-1396-4e90-9835-7187aa09bde8" xsi:nil="true"/>
    <Self_Registration_Enabled xmlns="e620d9c2-1396-4e90-9835-7187aa09bde8" xsi:nil="true"/>
    <Students xmlns="e620d9c2-1396-4e90-9835-7187aa09bde8">
      <UserInfo>
        <DisplayName/>
        <AccountId xsi:nil="true"/>
        <AccountType/>
      </UserInfo>
    </Students>
    <LMS_Mappings xmlns="e620d9c2-1396-4e90-9835-7187aa09bde8" xsi:nil="true"/>
    <IsNotebookLocked xmlns="e620d9c2-1396-4e90-9835-7187aa09bde8" xsi:nil="true"/>
    <FolderType xmlns="e620d9c2-1396-4e90-9835-7187aa09bde8" xsi:nil="true"/>
    <Student_Groups xmlns="e620d9c2-1396-4e90-9835-7187aa09bde8">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E5D300B524E64797D4C6FBB3B9423E" ma:contentTypeVersion="32" ma:contentTypeDescription="Create a new document." ma:contentTypeScope="" ma:versionID="755c50d88f71d61b3da08ac35c009bd1">
  <xsd:schema xmlns:xsd="http://www.w3.org/2001/XMLSchema" xmlns:xs="http://www.w3.org/2001/XMLSchema" xmlns:p="http://schemas.microsoft.com/office/2006/metadata/properties" xmlns:ns3="e620d9c2-1396-4e90-9835-7187aa09bde8" xmlns:ns4="52361360-67ef-445d-869f-17b531e3c9b7" targetNamespace="http://schemas.microsoft.com/office/2006/metadata/properties" ma:root="true" ma:fieldsID="011da4e5a4828546efd1e1d9a1839a08" ns3:_="" ns4:_="">
    <xsd:import namespace="e620d9c2-1396-4e90-9835-7187aa09bde8"/>
    <xsd:import namespace="52361360-67ef-445d-869f-17b531e3c9b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0d9c2-1396-4e90-9835-7187aa09b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361360-67ef-445d-869f-17b531e3c9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5A5506-3EB2-4DA8-AD1F-675CFC362E3B}">
  <ds:schemaRefs>
    <ds:schemaRef ds:uri="52361360-67ef-445d-869f-17b531e3c9b7"/>
    <ds:schemaRef ds:uri="http://schemas.microsoft.com/office/2006/documentManagement/types"/>
    <ds:schemaRef ds:uri="http://schemas.microsoft.com/office/2006/metadata/properties"/>
    <ds:schemaRef ds:uri="http://schemas.microsoft.com/office/infopath/2007/PartnerControls"/>
    <ds:schemaRef ds:uri="http://purl.org/dc/dcmitype/"/>
    <ds:schemaRef ds:uri="e620d9c2-1396-4e90-9835-7187aa09bde8"/>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1DAD8E9-3AC7-44DF-AD81-F8670FB1E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0d9c2-1396-4e90-9835-7187aa09bde8"/>
    <ds:schemaRef ds:uri="52361360-67ef-445d-869f-17b531e3c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6BB9CD-5BEF-4230-A48C-35BBA2582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 PowerPoint Template 2020 (1)</Template>
  <TotalTime>7154</TotalTime>
  <Words>1185</Words>
  <Application>Microsoft Office PowerPoint</Application>
  <PresentationFormat>On-screen Show (16:9)</PresentationFormat>
  <Paragraphs>90</Paragraphs>
  <Slides>21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Myriad Pro Light</vt:lpstr>
      <vt:lpstr>Calibri</vt:lpstr>
      <vt:lpstr>Arial</vt:lpstr>
      <vt:lpstr>Times New Roman</vt:lpstr>
      <vt:lpstr>Times</vt:lpstr>
      <vt:lpstr>Wingdings</vt:lpstr>
      <vt:lpstr>Tahoma</vt:lpstr>
      <vt:lpstr>Title slide theme</vt:lpstr>
      <vt:lpstr>Content slide theme</vt:lpstr>
      <vt:lpstr>Instructions</vt:lpstr>
      <vt:lpstr>13_Content slide theme</vt:lpstr>
      <vt:lpstr>PowerPoint Presentation</vt:lpstr>
      <vt:lpstr>What to we know about attendance</vt:lpstr>
      <vt:lpstr>Outline of our session today</vt:lpstr>
      <vt:lpstr>National picture</vt:lpstr>
      <vt:lpstr>Why is improving attendance so important?</vt:lpstr>
      <vt:lpstr>Some of the research about attendance</vt:lpstr>
      <vt:lpstr>Absence and Attainment at Key Stage 2 and Key stage 4 in 2018/2019 (DfE) </vt:lpstr>
      <vt:lpstr>What does this mean for parents and carers?</vt:lpstr>
      <vt:lpstr>What does this mean for schools?</vt:lpstr>
      <vt:lpstr>What does this mean for Swindon Borough Council?</vt:lpstr>
      <vt:lpstr>PowerPoint Presentation</vt:lpstr>
      <vt:lpstr>This is Simone. She is in Year 7 and has 90% attendance</vt:lpstr>
      <vt:lpstr>Simone thinks this is pretty good, so do her parents. Are they right?</vt:lpstr>
      <vt:lpstr>Looking a little closer  </vt:lpstr>
      <vt:lpstr>What impact might this have on Simone’s life……?</vt:lpstr>
      <vt:lpstr>So 90% is not as good as it first seemed</vt:lpstr>
      <vt:lpstr>Swindon Borough Council – help for improving attendance website</vt:lpstr>
      <vt:lpstr>PowerPoint Presentation</vt:lpstr>
      <vt:lpstr>PowerPoint Presentation</vt:lpstr>
      <vt:lpstr>PowerPoint Presentation</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McGinty</dc:creator>
  <cp:keywords/>
  <dc:description/>
  <cp:lastModifiedBy>Beata Collins</cp:lastModifiedBy>
  <cp:revision>141</cp:revision>
  <dcterms:created xsi:type="dcterms:W3CDTF">2021-03-10T10:52:59Z</dcterms:created>
  <dcterms:modified xsi:type="dcterms:W3CDTF">2024-01-02T21:42:54Z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0x01010057E5D300B524E64797D4C6FBB3B9423E</vt:lpwstr>
  </property>
</Properties>
</file>