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3"/>
  </p:notesMasterIdLst>
  <p:sldIdLst>
    <p:sldId id="257" r:id="rId6"/>
    <p:sldId id="258" r:id="rId7"/>
    <p:sldId id="260" r:id="rId8"/>
    <p:sldId id="261" r:id="rId9"/>
    <p:sldId id="300" r:id="rId10"/>
    <p:sldId id="285" r:id="rId11"/>
    <p:sldId id="256" r:id="rId12"/>
    <p:sldId id="726" r:id="rId13"/>
    <p:sldId id="273" r:id="rId14"/>
    <p:sldId id="674" r:id="rId15"/>
    <p:sldId id="436" r:id="rId16"/>
    <p:sldId id="694" r:id="rId17"/>
    <p:sldId id="722" r:id="rId18"/>
    <p:sldId id="709" r:id="rId19"/>
    <p:sldId id="710" r:id="rId20"/>
    <p:sldId id="408" r:id="rId21"/>
    <p:sldId id="326" r:id="rId22"/>
    <p:sldId id="327" r:id="rId23"/>
    <p:sldId id="711" r:id="rId24"/>
    <p:sldId id="712" r:id="rId25"/>
    <p:sldId id="713" r:id="rId26"/>
    <p:sldId id="714" r:id="rId27"/>
    <p:sldId id="715" r:id="rId28"/>
    <p:sldId id="727" r:id="rId29"/>
    <p:sldId id="701" r:id="rId30"/>
    <p:sldId id="717" r:id="rId31"/>
    <p:sldId id="718" r:id="rId32"/>
    <p:sldId id="719" r:id="rId33"/>
    <p:sldId id="716" r:id="rId34"/>
    <p:sldId id="702" r:id="rId35"/>
    <p:sldId id="703" r:id="rId36"/>
    <p:sldId id="720" r:id="rId37"/>
    <p:sldId id="721" r:id="rId38"/>
    <p:sldId id="723" r:id="rId39"/>
    <p:sldId id="725" r:id="rId40"/>
    <p:sldId id="708" r:id="rId41"/>
    <p:sldId id="26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EFF"/>
    <a:srgbClr val="1A1A1A"/>
    <a:srgbClr val="32A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3" autoAdjust="0"/>
    <p:restoredTop sz="94512"/>
  </p:normalViewPr>
  <p:slideViewPr>
    <p:cSldViewPr snapToGrid="0">
      <p:cViewPr varScale="1">
        <p:scale>
          <a:sx n="41" d="100"/>
          <a:sy n="41" d="100"/>
        </p:scale>
        <p:origin x="11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18707815409419E-2"/>
          <c:y val="0.1851235756484875"/>
          <c:w val="0.81996174581722725"/>
          <c:h val="0.575767367052115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637-48C1-99A3-E3384C0D51F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637-48C1-99A3-E3384C0D51FB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637-48C1-99A3-E3384C0D51FB}"/>
              </c:ext>
            </c:extLst>
          </c:dPt>
          <c:dLbls>
            <c:dLbl>
              <c:idx val="0"/>
              <c:layout>
                <c:manualLayout>
                  <c:x val="3.5383478110810655E-2"/>
                  <c:y val="1.100290982281501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37-48C1-99A3-E3384C0D51FB}"/>
                </c:ext>
              </c:extLst>
            </c:dLbl>
            <c:dLbl>
              <c:idx val="1"/>
              <c:layout>
                <c:manualLayout>
                  <c:x val="8.830661856035954E-2"/>
                  <c:y val="0.250131488472274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37-48C1-99A3-E3384C0D51FB}"/>
                </c:ext>
              </c:extLst>
            </c:dLbl>
            <c:dLbl>
              <c:idx val="2"/>
              <c:layout>
                <c:manualLayout>
                  <c:x val="0.14054143849827391"/>
                  <c:y val="-0.260464581890017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37-48C1-99A3-E3384C0D51F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SEN Support</c:v>
                </c:pt>
                <c:pt idx="1">
                  <c:v>EHC Plan or Statement</c:v>
                </c:pt>
                <c:pt idx="2">
                  <c:v>No SEN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602616</c:v>
                </c:pt>
                <c:pt idx="1">
                  <c:v>83438</c:v>
                </c:pt>
                <c:pt idx="2">
                  <c:v>4028718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37-48C1-99A3-E3384C0D51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SEN Support</c:v>
                </c:pt>
                <c:pt idx="1">
                  <c:v>EHC Plan or Statement</c:v>
                </c:pt>
                <c:pt idx="2">
                  <c:v>No SEN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12.6</c:v>
                </c:pt>
                <c:pt idx="1">
                  <c:v>1.6</c:v>
                </c:pt>
                <c:pt idx="2">
                  <c:v>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37-48C1-99A3-E3384C0D5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91276581131311"/>
          <c:y val="3.1546430017663739E-2"/>
          <c:w val="0.73619050058147628"/>
          <c:h val="0.968453569982335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839B-4625-A5C7-73E381FFB1CD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9B-4625-A5C7-73E381FFB1C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839B-4625-A5C7-73E381FFB1CD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39B-4625-A5C7-73E381FFB1CD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39B-4625-A5C7-73E381FFB1C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B-839B-4625-A5C7-73E381FFB1CD}"/>
              </c:ext>
            </c:extLst>
          </c:dPt>
          <c:dLbls>
            <c:dLbl>
              <c:idx val="0"/>
              <c:layout>
                <c:manualLayout>
                  <c:x val="1.6790826156749886E-2"/>
                  <c:y val="-0.173694286504964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9B-4625-A5C7-73E381FFB1CD}"/>
                </c:ext>
              </c:extLst>
            </c:dLbl>
            <c:dLbl>
              <c:idx val="1"/>
              <c:layout>
                <c:manualLayout>
                  <c:x val="4.6963369537607796E-2"/>
                  <c:y val="9.98085229832582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9B-4625-A5C7-73E381FFB1CD}"/>
                </c:ext>
              </c:extLst>
            </c:dLbl>
            <c:dLbl>
              <c:idx val="2"/>
              <c:layout>
                <c:manualLayout>
                  <c:x val="0.20990580386532987"/>
                  <c:y val="0.166908032208513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9B-4625-A5C7-73E381FFB1CD}"/>
                </c:ext>
              </c:extLst>
            </c:dLbl>
            <c:dLbl>
              <c:idx val="3"/>
              <c:layout>
                <c:manualLayout>
                  <c:x val="3.7067429084970002E-2"/>
                  <c:y val="5.527528134682970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9B-4625-A5C7-73E381FFB1CD}"/>
                </c:ext>
              </c:extLst>
            </c:dLbl>
            <c:dLbl>
              <c:idx val="4"/>
              <c:layout>
                <c:manualLayout>
                  <c:x val="-0.20063378983024535"/>
                  <c:y val="4.50796522999300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9B-4625-A5C7-73E381FFB1CD}"/>
                </c:ext>
              </c:extLst>
            </c:dLbl>
            <c:dLbl>
              <c:idx val="5"/>
              <c:layout>
                <c:manualLayout>
                  <c:x val="1.7099349142803262E-2"/>
                  <c:y val="6.95046185761853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9B-4625-A5C7-73E381FFB1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 &amp; L</c:v>
                </c:pt>
                <c:pt idx="1">
                  <c:v>OTH</c:v>
                </c:pt>
                <c:pt idx="2">
                  <c:v>C &amp; I</c:v>
                </c:pt>
                <c:pt idx="3">
                  <c:v>S &amp; P</c:v>
                </c:pt>
                <c:pt idx="4">
                  <c:v>SEMH</c:v>
                </c:pt>
                <c:pt idx="5">
                  <c:v>NSA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0.2980000000000001</c:v>
                </c:pt>
                <c:pt idx="1">
                  <c:v>3.6999999999999998E-2</c:v>
                </c:pt>
                <c:pt idx="2">
                  <c:v>0.39900000000000008</c:v>
                </c:pt>
                <c:pt idx="3">
                  <c:v>5.7000000000000009E-2</c:v>
                </c:pt>
                <c:pt idx="4">
                  <c:v>0.16800000000000001</c:v>
                </c:pt>
                <c:pt idx="5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9B-4625-A5C7-73E381FFB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2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5342724295482901"/>
          <c:y val="3.2970119542339742E-2"/>
          <c:w val="0.30603535379979041"/>
          <c:h val="0.878132442555329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628E-48EC-85EB-9CEB51E5EDB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628E-48EC-85EB-9CEB51E5EDB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628E-48EC-85EB-9CEB51E5EDB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628E-48EC-85EB-9CEB51E5ED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28E-48EC-85EB-9CEB51E5ED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B-628E-48EC-85EB-9CEB51E5EDB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D-628E-48EC-85EB-9CEB51E5EDB6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628E-48EC-85EB-9CEB51E5EDB6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628E-48EC-85EB-9CEB51E5EDB6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628E-48EC-85EB-9CEB51E5EDB6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628E-48EC-85EB-9CEB51E5EDB6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628E-48EC-85EB-9CEB51E5EDB6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9-628E-48EC-85EB-9CEB51E5ED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SpLD</c:v>
                </c:pt>
                <c:pt idx="1">
                  <c:v>MLD</c:v>
                </c:pt>
                <c:pt idx="2">
                  <c:v>SLD</c:v>
                </c:pt>
                <c:pt idx="3">
                  <c:v>PMLD</c:v>
                </c:pt>
                <c:pt idx="4">
                  <c:v>SEMH</c:v>
                </c:pt>
                <c:pt idx="5">
                  <c:v>SLCN</c:v>
                </c:pt>
                <c:pt idx="6">
                  <c:v>ASD</c:v>
                </c:pt>
                <c:pt idx="7">
                  <c:v>VI</c:v>
                </c:pt>
                <c:pt idx="8">
                  <c:v>HI</c:v>
                </c:pt>
                <c:pt idx="9">
                  <c:v>MSI</c:v>
                </c:pt>
                <c:pt idx="10">
                  <c:v>PD</c:v>
                </c:pt>
                <c:pt idx="11">
                  <c:v>OTH</c:v>
                </c:pt>
                <c:pt idx="12">
                  <c:v>NSA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9.5000000000000015E-2</c:v>
                </c:pt>
                <c:pt idx="1">
                  <c:v>0.19500000000000001</c:v>
                </c:pt>
                <c:pt idx="2">
                  <c:v>6.000000000000001E-3</c:v>
                </c:pt>
                <c:pt idx="3">
                  <c:v>3.0000000000000005E-3</c:v>
                </c:pt>
                <c:pt idx="4">
                  <c:v>0.16800000000000001</c:v>
                </c:pt>
                <c:pt idx="5">
                  <c:v>0.31200000000000006</c:v>
                </c:pt>
                <c:pt idx="6">
                  <c:v>8.7000000000000022E-2</c:v>
                </c:pt>
                <c:pt idx="7">
                  <c:v>9.0000000000000028E-3</c:v>
                </c:pt>
                <c:pt idx="8">
                  <c:v>1.7000000000000001E-2</c:v>
                </c:pt>
                <c:pt idx="9">
                  <c:v>3.0000000000000005E-3</c:v>
                </c:pt>
                <c:pt idx="10">
                  <c:v>2.8000000000000001E-2</c:v>
                </c:pt>
                <c:pt idx="11">
                  <c:v>3.6999999999999998E-2</c:v>
                </c:pt>
                <c:pt idx="12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28E-48EC-85EB-9CEB51E5E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812800"/>
        <c:axId val="178811264"/>
      </c:barChart>
      <c:valAx>
        <c:axId val="178811264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8812800"/>
        <c:crosses val="autoZero"/>
        <c:crossBetween val="between"/>
      </c:valAx>
      <c:catAx>
        <c:axId val="178812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88112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18707815409419E-2"/>
          <c:y val="0.1851235756484875"/>
          <c:w val="0.81996174581722725"/>
          <c:h val="0.575767367052115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637-48C1-99A3-E3384C0D51F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637-48C1-99A3-E3384C0D51FB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637-48C1-99A3-E3384C0D51FB}"/>
              </c:ext>
            </c:extLst>
          </c:dPt>
          <c:dLbls>
            <c:dLbl>
              <c:idx val="0"/>
              <c:layout>
                <c:manualLayout>
                  <c:x val="3.5383478110810655E-2"/>
                  <c:y val="1.100290982281501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37-48C1-99A3-E3384C0D51FB}"/>
                </c:ext>
              </c:extLst>
            </c:dLbl>
            <c:dLbl>
              <c:idx val="1"/>
              <c:layout>
                <c:manualLayout>
                  <c:x val="8.830661856035954E-2"/>
                  <c:y val="0.250131488472274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37-48C1-99A3-E3384C0D51FB}"/>
                </c:ext>
              </c:extLst>
            </c:dLbl>
            <c:dLbl>
              <c:idx val="2"/>
              <c:layout>
                <c:manualLayout>
                  <c:x val="0.14054143849827391"/>
                  <c:y val="-0.260464581890017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37-48C1-99A3-E3384C0D51F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SEN Support</c:v>
                </c:pt>
                <c:pt idx="1">
                  <c:v>EHC Plan or Statement</c:v>
                </c:pt>
                <c:pt idx="2">
                  <c:v>No SEN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379193</c:v>
                </c:pt>
                <c:pt idx="1">
                  <c:v>60229</c:v>
                </c:pt>
                <c:pt idx="2">
                  <c:v>2969855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37-48C1-99A3-E3384C0D51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SEN Support</c:v>
                </c:pt>
                <c:pt idx="1">
                  <c:v>EHC Plan or Statement</c:v>
                </c:pt>
                <c:pt idx="2">
                  <c:v>No SEN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12.6</c:v>
                </c:pt>
                <c:pt idx="1">
                  <c:v>1.6</c:v>
                </c:pt>
                <c:pt idx="2">
                  <c:v>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37-48C1-99A3-E3384C0D5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91276581131311"/>
          <c:y val="3.1546430017663739E-2"/>
          <c:w val="0.73619050058147628"/>
          <c:h val="0.968453569982335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839B-4625-A5C7-73E381FFB1CD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9B-4625-A5C7-73E381FFB1C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839B-4625-A5C7-73E381FFB1CD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39B-4625-A5C7-73E381FFB1CD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39B-4625-A5C7-73E381FFB1C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B-839B-4625-A5C7-73E381FFB1CD}"/>
              </c:ext>
            </c:extLst>
          </c:dPt>
          <c:dLbls>
            <c:dLbl>
              <c:idx val="0"/>
              <c:layout>
                <c:manualLayout>
                  <c:x val="1.6790826156749886E-2"/>
                  <c:y val="-0.173694286504964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9B-4625-A5C7-73E381FFB1CD}"/>
                </c:ext>
              </c:extLst>
            </c:dLbl>
            <c:dLbl>
              <c:idx val="1"/>
              <c:layout>
                <c:manualLayout>
                  <c:x val="3.818483062564932E-2"/>
                  <c:y val="-0.135724238107744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9B-4625-A5C7-73E381FFB1CD}"/>
                </c:ext>
              </c:extLst>
            </c:dLbl>
            <c:dLbl>
              <c:idx val="2"/>
              <c:layout>
                <c:manualLayout>
                  <c:x val="0.13382581686147046"/>
                  <c:y val="0.185902547906736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9B-4625-A5C7-73E381FFB1CD}"/>
                </c:ext>
              </c:extLst>
            </c:dLbl>
            <c:dLbl>
              <c:idx val="3"/>
              <c:layout>
                <c:manualLayout>
                  <c:x val="0.10436873686546108"/>
                  <c:y val="5.5278729833583499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9B-4625-A5C7-73E381FFB1CD}"/>
                </c:ext>
              </c:extLst>
            </c:dLbl>
            <c:dLbl>
              <c:idx val="4"/>
              <c:layout>
                <c:manualLayout>
                  <c:x val="-0.20063378983024535"/>
                  <c:y val="4.50796522999300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9B-4625-A5C7-73E381FFB1CD}"/>
                </c:ext>
              </c:extLst>
            </c:dLbl>
            <c:dLbl>
              <c:idx val="5"/>
              <c:layout>
                <c:manualLayout>
                  <c:x val="1.7099349142803262E-2"/>
                  <c:y val="6.95046185761853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9B-4625-A5C7-73E381FFB1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 &amp; L</c:v>
                </c:pt>
                <c:pt idx="1">
                  <c:v>OTH</c:v>
                </c:pt>
                <c:pt idx="2">
                  <c:v>C &amp; I</c:v>
                </c:pt>
                <c:pt idx="3">
                  <c:v>S &amp; P</c:v>
                </c:pt>
                <c:pt idx="4">
                  <c:v>SEMH</c:v>
                </c:pt>
                <c:pt idx="5">
                  <c:v>NSA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0.41400000000000003</c:v>
                </c:pt>
                <c:pt idx="1">
                  <c:v>5.7000000000000009E-2</c:v>
                </c:pt>
                <c:pt idx="2">
                  <c:v>0.22700000000000001</c:v>
                </c:pt>
                <c:pt idx="3">
                  <c:v>6.8000000000000019E-2</c:v>
                </c:pt>
                <c:pt idx="4">
                  <c:v>0.20700000000000002</c:v>
                </c:pt>
                <c:pt idx="5">
                  <c:v>2.7000000000000003E-2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9B-4625-A5C7-73E381FFB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2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5342724295482901"/>
          <c:y val="3.2970119542339742E-2"/>
          <c:w val="0.30603535379979041"/>
          <c:h val="0.878132442555329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628E-48EC-85EB-9CEB51E5EDB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628E-48EC-85EB-9CEB51E5EDB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628E-48EC-85EB-9CEB51E5EDB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628E-48EC-85EB-9CEB51E5ED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28E-48EC-85EB-9CEB51E5ED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B-628E-48EC-85EB-9CEB51E5EDB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D-628E-48EC-85EB-9CEB51E5EDB6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628E-48EC-85EB-9CEB51E5EDB6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628E-48EC-85EB-9CEB51E5EDB6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628E-48EC-85EB-9CEB51E5EDB6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628E-48EC-85EB-9CEB51E5EDB6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628E-48EC-85EB-9CEB51E5EDB6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9-628E-48EC-85EB-9CEB51E5ED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SpLD</c:v>
                </c:pt>
                <c:pt idx="1">
                  <c:v>MLD</c:v>
                </c:pt>
                <c:pt idx="2">
                  <c:v>SLD</c:v>
                </c:pt>
                <c:pt idx="3">
                  <c:v>PMLD</c:v>
                </c:pt>
                <c:pt idx="4">
                  <c:v>SEMH</c:v>
                </c:pt>
                <c:pt idx="5">
                  <c:v>SLCN</c:v>
                </c:pt>
                <c:pt idx="6">
                  <c:v>ASD</c:v>
                </c:pt>
                <c:pt idx="7">
                  <c:v>VI</c:v>
                </c:pt>
                <c:pt idx="8">
                  <c:v>HI</c:v>
                </c:pt>
                <c:pt idx="9">
                  <c:v>MSI</c:v>
                </c:pt>
                <c:pt idx="10">
                  <c:v>PD</c:v>
                </c:pt>
                <c:pt idx="11">
                  <c:v>OTH</c:v>
                </c:pt>
                <c:pt idx="12">
                  <c:v>NSA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0.2</c:v>
                </c:pt>
                <c:pt idx="1">
                  <c:v>0.20800000000000002</c:v>
                </c:pt>
                <c:pt idx="2">
                  <c:v>5.000000000000001E-3</c:v>
                </c:pt>
                <c:pt idx="3">
                  <c:v>1.0000000000000002E-3</c:v>
                </c:pt>
                <c:pt idx="4">
                  <c:v>0.20700000000000002</c:v>
                </c:pt>
                <c:pt idx="5">
                  <c:v>0.11700000000000002</c:v>
                </c:pt>
                <c:pt idx="6">
                  <c:v>0.111</c:v>
                </c:pt>
                <c:pt idx="7">
                  <c:v>1.2999999999999998E-2</c:v>
                </c:pt>
                <c:pt idx="8">
                  <c:v>2.1999999999999999E-2</c:v>
                </c:pt>
                <c:pt idx="9">
                  <c:v>2.0000000000000005E-3</c:v>
                </c:pt>
                <c:pt idx="10">
                  <c:v>3.0000000000000002E-2</c:v>
                </c:pt>
                <c:pt idx="11">
                  <c:v>5.7000000000000009E-2</c:v>
                </c:pt>
                <c:pt idx="12">
                  <c:v>2.7000000000000003E-2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28E-48EC-85EB-9CEB51E5E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981504"/>
        <c:axId val="178979968"/>
      </c:barChart>
      <c:valAx>
        <c:axId val="178979968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8981504"/>
        <c:crosses val="autoZero"/>
        <c:crossBetween val="between"/>
      </c:valAx>
      <c:catAx>
        <c:axId val="17898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89799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A1373-DD65-4CE7-A221-5E33B8B48E1C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8135320-791E-47E8-9956-3604B5A0C97E}">
      <dgm:prSet phldrT="[Text]"/>
      <dgm:spPr>
        <a:solidFill>
          <a:srgbClr val="32A563"/>
        </a:solidFill>
      </dgm:spPr>
      <dgm:t>
        <a:bodyPr/>
        <a:lstStyle/>
        <a:p>
          <a:r>
            <a:rPr lang="en-GB" b="1" dirty="0"/>
            <a:t>Aim 1</a:t>
          </a:r>
        </a:p>
      </dgm:t>
    </dgm:pt>
    <dgm:pt modelId="{C771B2CB-1D1E-4680-839F-9BC5017693BD}" type="parTrans" cxnId="{592BDF04-B882-4F36-985B-4EF43F653084}">
      <dgm:prSet/>
      <dgm:spPr/>
      <dgm:t>
        <a:bodyPr/>
        <a:lstStyle/>
        <a:p>
          <a:endParaRPr lang="en-GB"/>
        </a:p>
      </dgm:t>
    </dgm:pt>
    <dgm:pt modelId="{3305E6DB-7BB1-4C3A-82C0-FAB3F594C305}" type="sibTrans" cxnId="{592BDF04-B882-4F36-985B-4EF43F653084}">
      <dgm:prSet/>
      <dgm:spPr/>
      <dgm:t>
        <a:bodyPr/>
        <a:lstStyle/>
        <a:p>
          <a:endParaRPr lang="en-GB"/>
        </a:p>
      </dgm:t>
    </dgm:pt>
    <dgm:pt modelId="{8BEEA49C-22D1-45AB-9DCD-02848DF8267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dirty="0"/>
            <a:t>Drive education institutions to prioritise SEND within their CPD and school improvement plans including facilitating greater links between mainstream and special schools.</a:t>
          </a:r>
        </a:p>
      </dgm:t>
    </dgm:pt>
    <dgm:pt modelId="{6B31C564-E1D3-4C6D-99AC-ACCB0C098B3A}" type="parTrans" cxnId="{BF411CCA-0369-44A3-912E-396A7BEBBCD9}">
      <dgm:prSet/>
      <dgm:spPr/>
      <dgm:t>
        <a:bodyPr/>
        <a:lstStyle/>
        <a:p>
          <a:endParaRPr lang="en-GB"/>
        </a:p>
      </dgm:t>
    </dgm:pt>
    <dgm:pt modelId="{ACB67D46-EF36-40BC-A987-B95B97038B3D}" type="sibTrans" cxnId="{BF411CCA-0369-44A3-912E-396A7BEBBCD9}">
      <dgm:prSet/>
      <dgm:spPr/>
      <dgm:t>
        <a:bodyPr/>
        <a:lstStyle/>
        <a:p>
          <a:endParaRPr lang="en-GB"/>
        </a:p>
      </dgm:t>
    </dgm:pt>
    <dgm:pt modelId="{47A081F1-8564-47E5-8A35-4ADE4D1749F1}">
      <dgm:prSet phldrT="[Text]"/>
      <dgm:spPr>
        <a:solidFill>
          <a:srgbClr val="32A563"/>
        </a:solidFill>
      </dgm:spPr>
      <dgm:t>
        <a:bodyPr/>
        <a:lstStyle/>
        <a:p>
          <a:r>
            <a:rPr lang="en-GB" b="1"/>
            <a:t>Aim 3</a:t>
          </a:r>
        </a:p>
      </dgm:t>
    </dgm:pt>
    <dgm:pt modelId="{4CCBFD3A-78BE-4440-8336-4083DAFFA466}" type="parTrans" cxnId="{569ED322-B21E-4ACE-8C37-A1BFA08EEC9D}">
      <dgm:prSet/>
      <dgm:spPr/>
      <dgm:t>
        <a:bodyPr/>
        <a:lstStyle/>
        <a:p>
          <a:endParaRPr lang="en-GB"/>
        </a:p>
      </dgm:t>
    </dgm:pt>
    <dgm:pt modelId="{1A30B5A7-B837-4B03-8010-078797AA9A74}" type="sibTrans" cxnId="{569ED322-B21E-4ACE-8C37-A1BFA08EEC9D}">
      <dgm:prSet/>
      <dgm:spPr/>
      <dgm:t>
        <a:bodyPr/>
        <a:lstStyle/>
        <a:p>
          <a:endParaRPr lang="en-GB"/>
        </a:p>
      </dgm:t>
    </dgm:pt>
    <dgm:pt modelId="{36AD2D1C-C0C5-41D6-8A5A-F926ED6631F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dirty="0"/>
            <a:t>Build the skills of teachers working in mainstream and special schools and of SENCOs and teachers of classes of children and young people with sensory impairments by promoting best practice.</a:t>
          </a:r>
        </a:p>
      </dgm:t>
    </dgm:pt>
    <dgm:pt modelId="{60CEEF8F-819A-4E98-8DA3-625BF0ECC2A7}" type="parTrans" cxnId="{E8A8CD02-6021-4C20-B833-67847CDD501B}">
      <dgm:prSet/>
      <dgm:spPr/>
      <dgm:t>
        <a:bodyPr/>
        <a:lstStyle/>
        <a:p>
          <a:endParaRPr lang="en-GB"/>
        </a:p>
      </dgm:t>
    </dgm:pt>
    <dgm:pt modelId="{7B555E7D-4F4C-47B0-9DE2-039D8367621F}" type="sibTrans" cxnId="{E8A8CD02-6021-4C20-B833-67847CDD501B}">
      <dgm:prSet/>
      <dgm:spPr/>
      <dgm:t>
        <a:bodyPr/>
        <a:lstStyle/>
        <a:p>
          <a:endParaRPr lang="en-GB"/>
        </a:p>
      </dgm:t>
    </dgm:pt>
    <dgm:pt modelId="{E3DFEAEA-B0D4-4507-A0A7-BE0F1B131D4F}">
      <dgm:prSet phldrT="[Text]"/>
      <dgm:spPr>
        <a:solidFill>
          <a:srgbClr val="32A563"/>
        </a:solidFill>
      </dgm:spPr>
      <dgm:t>
        <a:bodyPr/>
        <a:lstStyle/>
        <a:p>
          <a:r>
            <a:rPr lang="en-GB" b="1"/>
            <a:t>Aim 4</a:t>
          </a:r>
        </a:p>
      </dgm:t>
    </dgm:pt>
    <dgm:pt modelId="{82853872-4FE0-410F-BC2D-48314D415C7D}" type="parTrans" cxnId="{52AA2C1B-A141-4197-BBBD-A9EAAE046A27}">
      <dgm:prSet/>
      <dgm:spPr/>
      <dgm:t>
        <a:bodyPr/>
        <a:lstStyle/>
        <a:p>
          <a:endParaRPr lang="en-GB"/>
        </a:p>
      </dgm:t>
    </dgm:pt>
    <dgm:pt modelId="{A7435F81-61DC-4A98-94FC-0BA6C2983E18}" type="sibTrans" cxnId="{52AA2C1B-A141-4197-BBBD-A9EAAE046A27}">
      <dgm:prSet/>
      <dgm:spPr/>
      <dgm:t>
        <a:bodyPr/>
        <a:lstStyle/>
        <a:p>
          <a:endParaRPr lang="en-GB"/>
        </a:p>
      </dgm:t>
    </dgm:pt>
    <dgm:pt modelId="{1D02AE71-D4EE-4EEE-A0F9-8FD670101284}">
      <dgm:prSet phldrT="[Text]" custT="1"/>
      <dgm:spPr/>
      <dgm:t>
        <a:bodyPr/>
        <a:lstStyle/>
        <a:p>
          <a:r>
            <a:rPr lang="en-GB" sz="2000" dirty="0"/>
            <a:t>Identify and respond to any gaps in the training and resources available to schools.</a:t>
          </a:r>
        </a:p>
      </dgm:t>
    </dgm:pt>
    <dgm:pt modelId="{902D49E8-47C1-416F-A009-94D8FC9B41EB}" type="parTrans" cxnId="{3BC5743D-ED5A-40C7-82AA-4A046FAE892D}">
      <dgm:prSet/>
      <dgm:spPr/>
      <dgm:t>
        <a:bodyPr/>
        <a:lstStyle/>
        <a:p>
          <a:endParaRPr lang="en-GB"/>
        </a:p>
      </dgm:t>
    </dgm:pt>
    <dgm:pt modelId="{7082B3CC-D2CA-4021-BEE0-A6B7FEE6897D}" type="sibTrans" cxnId="{3BC5743D-ED5A-40C7-82AA-4A046FAE892D}">
      <dgm:prSet/>
      <dgm:spPr/>
      <dgm:t>
        <a:bodyPr/>
        <a:lstStyle/>
        <a:p>
          <a:endParaRPr lang="en-GB"/>
        </a:p>
      </dgm:t>
    </dgm:pt>
    <dgm:pt modelId="{4853313C-FBB9-4254-AC88-1771B5296C29}">
      <dgm:prSet/>
      <dgm:spPr>
        <a:solidFill>
          <a:srgbClr val="32A563"/>
        </a:solidFill>
      </dgm:spPr>
      <dgm:t>
        <a:bodyPr/>
        <a:lstStyle/>
        <a:p>
          <a:r>
            <a:rPr lang="en-GB" b="1"/>
            <a:t>Aim 2</a:t>
          </a:r>
        </a:p>
      </dgm:t>
    </dgm:pt>
    <dgm:pt modelId="{C0AAE8AC-E43D-41DB-AAB3-48FC1C280D5A}" type="parTrans" cxnId="{AEE1964E-86B0-497C-984B-1B20A8C2F1DD}">
      <dgm:prSet/>
      <dgm:spPr/>
      <dgm:t>
        <a:bodyPr/>
        <a:lstStyle/>
        <a:p>
          <a:endParaRPr lang="en-GB"/>
        </a:p>
      </dgm:t>
    </dgm:pt>
    <dgm:pt modelId="{1F8D7238-AD9F-489D-9072-FAF3803B9A02}" type="sibTrans" cxnId="{AEE1964E-86B0-497C-984B-1B20A8C2F1DD}">
      <dgm:prSet/>
      <dgm:spPr/>
      <dgm:t>
        <a:bodyPr/>
        <a:lstStyle/>
        <a:p>
          <a:endParaRPr lang="en-GB"/>
        </a:p>
      </dgm:t>
    </dgm:pt>
    <dgm:pt modelId="{198EAEF9-75BA-4431-8600-041CDBA761E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dirty="0"/>
            <a:t>Equip schools to identify and meet their training needs in relation to SEND.</a:t>
          </a:r>
        </a:p>
      </dgm:t>
    </dgm:pt>
    <dgm:pt modelId="{770C9F57-788C-4762-B1B2-3A20714D8F32}" type="parTrans" cxnId="{7D421761-E030-413F-92E8-E654FD5597B2}">
      <dgm:prSet/>
      <dgm:spPr/>
      <dgm:t>
        <a:bodyPr/>
        <a:lstStyle/>
        <a:p>
          <a:endParaRPr lang="en-GB"/>
        </a:p>
      </dgm:t>
    </dgm:pt>
    <dgm:pt modelId="{F3C0ABA6-ED4D-4AE6-B25D-6BC597FB6EBC}" type="sibTrans" cxnId="{7D421761-E030-413F-92E8-E654FD5597B2}">
      <dgm:prSet/>
      <dgm:spPr/>
      <dgm:t>
        <a:bodyPr/>
        <a:lstStyle/>
        <a:p>
          <a:endParaRPr lang="en-GB"/>
        </a:p>
      </dgm:t>
    </dgm:pt>
    <dgm:pt modelId="{76ADE456-EC5D-4000-A2D5-22BB268D23B4}" type="pres">
      <dgm:prSet presAssocID="{BD5A1373-DD65-4CE7-A221-5E33B8B48E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B0C864-879C-43A4-A64B-13AD45A961BE}" type="pres">
      <dgm:prSet presAssocID="{88135320-791E-47E8-9956-3604B5A0C97E}" presName="composite" presStyleCnt="0"/>
      <dgm:spPr/>
    </dgm:pt>
    <dgm:pt modelId="{2DBE3182-51FE-4AB9-97C0-DED850ED54A1}" type="pres">
      <dgm:prSet presAssocID="{88135320-791E-47E8-9956-3604B5A0C97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41ACA-112B-41BA-AE42-3423F1E3F5F0}" type="pres">
      <dgm:prSet presAssocID="{88135320-791E-47E8-9956-3604B5A0C97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C8746-9CE2-4034-99B4-63B1EBE2069B}" type="pres">
      <dgm:prSet presAssocID="{3305E6DB-7BB1-4C3A-82C0-FAB3F594C305}" presName="sp" presStyleCnt="0"/>
      <dgm:spPr/>
    </dgm:pt>
    <dgm:pt modelId="{323C89E5-4113-4388-9DAB-72CA89BD2DED}" type="pres">
      <dgm:prSet presAssocID="{4853313C-FBB9-4254-AC88-1771B5296C29}" presName="composite" presStyleCnt="0"/>
      <dgm:spPr/>
    </dgm:pt>
    <dgm:pt modelId="{F0F97F68-E892-40D1-8363-E2A74A25DBC6}" type="pres">
      <dgm:prSet presAssocID="{4853313C-FBB9-4254-AC88-1771B5296C2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198C2-7906-4F56-8133-27C3EE47B463}" type="pres">
      <dgm:prSet presAssocID="{4853313C-FBB9-4254-AC88-1771B5296C2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D074C-D628-465A-9D21-8B8DF0A55EB6}" type="pres">
      <dgm:prSet presAssocID="{1F8D7238-AD9F-489D-9072-FAF3803B9A02}" presName="sp" presStyleCnt="0"/>
      <dgm:spPr/>
    </dgm:pt>
    <dgm:pt modelId="{D6D40A3B-5329-4690-BF9B-2F16D37D5960}" type="pres">
      <dgm:prSet presAssocID="{47A081F1-8564-47E5-8A35-4ADE4D1749F1}" presName="composite" presStyleCnt="0"/>
      <dgm:spPr/>
    </dgm:pt>
    <dgm:pt modelId="{A0D1AC0A-693E-4170-8B9E-F69A8640FE05}" type="pres">
      <dgm:prSet presAssocID="{47A081F1-8564-47E5-8A35-4ADE4D1749F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D6310-1A51-41F5-A912-4006C8558A5E}" type="pres">
      <dgm:prSet presAssocID="{47A081F1-8564-47E5-8A35-4ADE4D1749F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3D635-ECB0-4909-9729-CC49E477C7E5}" type="pres">
      <dgm:prSet presAssocID="{1A30B5A7-B837-4B03-8010-078797AA9A74}" presName="sp" presStyleCnt="0"/>
      <dgm:spPr/>
    </dgm:pt>
    <dgm:pt modelId="{74B17B86-109C-452F-AEB3-6E3106387E5A}" type="pres">
      <dgm:prSet presAssocID="{E3DFEAEA-B0D4-4507-A0A7-BE0F1B131D4F}" presName="composite" presStyleCnt="0"/>
      <dgm:spPr/>
    </dgm:pt>
    <dgm:pt modelId="{E777FDEF-6A50-45AB-8ED6-796D52AE8FA5}" type="pres">
      <dgm:prSet presAssocID="{E3DFEAEA-B0D4-4507-A0A7-BE0F1B131D4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9D68A-6C76-4FF6-B7C6-7731FDEDFB4A}" type="pres">
      <dgm:prSet presAssocID="{E3DFEAEA-B0D4-4507-A0A7-BE0F1B131D4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21761-E030-413F-92E8-E654FD5597B2}" srcId="{4853313C-FBB9-4254-AC88-1771B5296C29}" destId="{198EAEF9-75BA-4431-8600-041CDBA761E8}" srcOrd="0" destOrd="0" parTransId="{770C9F57-788C-4762-B1B2-3A20714D8F32}" sibTransId="{F3C0ABA6-ED4D-4AE6-B25D-6BC597FB6EBC}"/>
    <dgm:cxn modelId="{7B69CB47-54E3-451B-B178-8B6568B40BF6}" type="presOf" srcId="{BD5A1373-DD65-4CE7-A221-5E33B8B48E1C}" destId="{76ADE456-EC5D-4000-A2D5-22BB268D23B4}" srcOrd="0" destOrd="0" presId="urn:microsoft.com/office/officeart/2005/8/layout/chevron2"/>
    <dgm:cxn modelId="{52AA2C1B-A141-4197-BBBD-A9EAAE046A27}" srcId="{BD5A1373-DD65-4CE7-A221-5E33B8B48E1C}" destId="{E3DFEAEA-B0D4-4507-A0A7-BE0F1B131D4F}" srcOrd="3" destOrd="0" parTransId="{82853872-4FE0-410F-BC2D-48314D415C7D}" sibTransId="{A7435F81-61DC-4A98-94FC-0BA6C2983E18}"/>
    <dgm:cxn modelId="{592BDF04-B882-4F36-985B-4EF43F653084}" srcId="{BD5A1373-DD65-4CE7-A221-5E33B8B48E1C}" destId="{88135320-791E-47E8-9956-3604B5A0C97E}" srcOrd="0" destOrd="0" parTransId="{C771B2CB-1D1E-4680-839F-9BC5017693BD}" sibTransId="{3305E6DB-7BB1-4C3A-82C0-FAB3F594C305}"/>
    <dgm:cxn modelId="{F9FC28DA-37FD-4724-B17E-9C5B8A3CDAC1}" type="presOf" srcId="{47A081F1-8564-47E5-8A35-4ADE4D1749F1}" destId="{A0D1AC0A-693E-4170-8B9E-F69A8640FE05}" srcOrd="0" destOrd="0" presId="urn:microsoft.com/office/officeart/2005/8/layout/chevron2"/>
    <dgm:cxn modelId="{3BC5743D-ED5A-40C7-82AA-4A046FAE892D}" srcId="{E3DFEAEA-B0D4-4507-A0A7-BE0F1B131D4F}" destId="{1D02AE71-D4EE-4EEE-A0F9-8FD670101284}" srcOrd="0" destOrd="0" parTransId="{902D49E8-47C1-416F-A009-94D8FC9B41EB}" sibTransId="{7082B3CC-D2CA-4021-BEE0-A6B7FEE6897D}"/>
    <dgm:cxn modelId="{AEE1964E-86B0-497C-984B-1B20A8C2F1DD}" srcId="{BD5A1373-DD65-4CE7-A221-5E33B8B48E1C}" destId="{4853313C-FBB9-4254-AC88-1771B5296C29}" srcOrd="1" destOrd="0" parTransId="{C0AAE8AC-E43D-41DB-AAB3-48FC1C280D5A}" sibTransId="{1F8D7238-AD9F-489D-9072-FAF3803B9A02}"/>
    <dgm:cxn modelId="{EDC1F382-B128-48BE-853C-82F60A2D218B}" type="presOf" srcId="{8BEEA49C-22D1-45AB-9DCD-02848DF82679}" destId="{8C341ACA-112B-41BA-AE42-3423F1E3F5F0}" srcOrd="0" destOrd="0" presId="urn:microsoft.com/office/officeart/2005/8/layout/chevron2"/>
    <dgm:cxn modelId="{569ED322-B21E-4ACE-8C37-A1BFA08EEC9D}" srcId="{BD5A1373-DD65-4CE7-A221-5E33B8B48E1C}" destId="{47A081F1-8564-47E5-8A35-4ADE4D1749F1}" srcOrd="2" destOrd="0" parTransId="{4CCBFD3A-78BE-4440-8336-4083DAFFA466}" sibTransId="{1A30B5A7-B837-4B03-8010-078797AA9A74}"/>
    <dgm:cxn modelId="{C53C5116-CB6D-40EB-B14C-B8E8F307CFB0}" type="presOf" srcId="{4853313C-FBB9-4254-AC88-1771B5296C29}" destId="{F0F97F68-E892-40D1-8363-E2A74A25DBC6}" srcOrd="0" destOrd="0" presId="urn:microsoft.com/office/officeart/2005/8/layout/chevron2"/>
    <dgm:cxn modelId="{C464F388-2B60-4F01-B000-90B8ADD65D37}" type="presOf" srcId="{E3DFEAEA-B0D4-4507-A0A7-BE0F1B131D4F}" destId="{E777FDEF-6A50-45AB-8ED6-796D52AE8FA5}" srcOrd="0" destOrd="0" presId="urn:microsoft.com/office/officeart/2005/8/layout/chevron2"/>
    <dgm:cxn modelId="{1EFC880A-800E-4AED-9C47-55A65E3536A0}" type="presOf" srcId="{1D02AE71-D4EE-4EEE-A0F9-8FD670101284}" destId="{83C9D68A-6C76-4FF6-B7C6-7731FDEDFB4A}" srcOrd="0" destOrd="0" presId="urn:microsoft.com/office/officeart/2005/8/layout/chevron2"/>
    <dgm:cxn modelId="{7D6F1823-F685-47BD-9D11-398BCD7459D9}" type="presOf" srcId="{198EAEF9-75BA-4431-8600-041CDBA761E8}" destId="{BF9198C2-7906-4F56-8133-27C3EE47B463}" srcOrd="0" destOrd="0" presId="urn:microsoft.com/office/officeart/2005/8/layout/chevron2"/>
    <dgm:cxn modelId="{24B87D8B-B98E-4AEC-A023-D9662A9DD6E8}" type="presOf" srcId="{36AD2D1C-C0C5-41D6-8A5A-F926ED6631F9}" destId="{D8DD6310-1A51-41F5-A912-4006C8558A5E}" srcOrd="0" destOrd="0" presId="urn:microsoft.com/office/officeart/2005/8/layout/chevron2"/>
    <dgm:cxn modelId="{465A09D4-6267-4E4A-AE54-99F53E4EB223}" type="presOf" srcId="{88135320-791E-47E8-9956-3604B5A0C97E}" destId="{2DBE3182-51FE-4AB9-97C0-DED850ED54A1}" srcOrd="0" destOrd="0" presId="urn:microsoft.com/office/officeart/2005/8/layout/chevron2"/>
    <dgm:cxn modelId="{BF411CCA-0369-44A3-912E-396A7BEBBCD9}" srcId="{88135320-791E-47E8-9956-3604B5A0C97E}" destId="{8BEEA49C-22D1-45AB-9DCD-02848DF82679}" srcOrd="0" destOrd="0" parTransId="{6B31C564-E1D3-4C6D-99AC-ACCB0C098B3A}" sibTransId="{ACB67D46-EF36-40BC-A987-B95B97038B3D}"/>
    <dgm:cxn modelId="{E8A8CD02-6021-4C20-B833-67847CDD501B}" srcId="{47A081F1-8564-47E5-8A35-4ADE4D1749F1}" destId="{36AD2D1C-C0C5-41D6-8A5A-F926ED6631F9}" srcOrd="0" destOrd="0" parTransId="{60CEEF8F-819A-4E98-8DA3-625BF0ECC2A7}" sibTransId="{7B555E7D-4F4C-47B0-9DE2-039D8367621F}"/>
    <dgm:cxn modelId="{39363726-307D-41B3-9BFD-9448A0A5C7EC}" type="presParOf" srcId="{76ADE456-EC5D-4000-A2D5-22BB268D23B4}" destId="{A2B0C864-879C-43A4-A64B-13AD45A961BE}" srcOrd="0" destOrd="0" presId="urn:microsoft.com/office/officeart/2005/8/layout/chevron2"/>
    <dgm:cxn modelId="{0D4B6994-499D-46AF-9D4E-47E2BE1DA85F}" type="presParOf" srcId="{A2B0C864-879C-43A4-A64B-13AD45A961BE}" destId="{2DBE3182-51FE-4AB9-97C0-DED850ED54A1}" srcOrd="0" destOrd="0" presId="urn:microsoft.com/office/officeart/2005/8/layout/chevron2"/>
    <dgm:cxn modelId="{7EA4AA95-1A5A-4127-B84F-0EB2E9235079}" type="presParOf" srcId="{A2B0C864-879C-43A4-A64B-13AD45A961BE}" destId="{8C341ACA-112B-41BA-AE42-3423F1E3F5F0}" srcOrd="1" destOrd="0" presId="urn:microsoft.com/office/officeart/2005/8/layout/chevron2"/>
    <dgm:cxn modelId="{7286EC78-2D2A-490D-AD6A-C2DF0AF02CE9}" type="presParOf" srcId="{76ADE456-EC5D-4000-A2D5-22BB268D23B4}" destId="{C8FC8746-9CE2-4034-99B4-63B1EBE2069B}" srcOrd="1" destOrd="0" presId="urn:microsoft.com/office/officeart/2005/8/layout/chevron2"/>
    <dgm:cxn modelId="{7C4F6321-B0C1-407C-8FC1-E907FA63A3BB}" type="presParOf" srcId="{76ADE456-EC5D-4000-A2D5-22BB268D23B4}" destId="{323C89E5-4113-4388-9DAB-72CA89BD2DED}" srcOrd="2" destOrd="0" presId="urn:microsoft.com/office/officeart/2005/8/layout/chevron2"/>
    <dgm:cxn modelId="{FD4534A8-D4A5-4C93-AC5C-0C2F4919B0AB}" type="presParOf" srcId="{323C89E5-4113-4388-9DAB-72CA89BD2DED}" destId="{F0F97F68-E892-40D1-8363-E2A74A25DBC6}" srcOrd="0" destOrd="0" presId="urn:microsoft.com/office/officeart/2005/8/layout/chevron2"/>
    <dgm:cxn modelId="{8921CF2A-2274-45C9-A73C-139DDDB12781}" type="presParOf" srcId="{323C89E5-4113-4388-9DAB-72CA89BD2DED}" destId="{BF9198C2-7906-4F56-8133-27C3EE47B463}" srcOrd="1" destOrd="0" presId="urn:microsoft.com/office/officeart/2005/8/layout/chevron2"/>
    <dgm:cxn modelId="{8038EDF4-A2D6-4C31-BA5D-BF16C0577185}" type="presParOf" srcId="{76ADE456-EC5D-4000-A2D5-22BB268D23B4}" destId="{D72D074C-D628-465A-9D21-8B8DF0A55EB6}" srcOrd="3" destOrd="0" presId="urn:microsoft.com/office/officeart/2005/8/layout/chevron2"/>
    <dgm:cxn modelId="{C8148AB0-3E74-4A87-AD35-56DD5FD889C0}" type="presParOf" srcId="{76ADE456-EC5D-4000-A2D5-22BB268D23B4}" destId="{D6D40A3B-5329-4690-BF9B-2F16D37D5960}" srcOrd="4" destOrd="0" presId="urn:microsoft.com/office/officeart/2005/8/layout/chevron2"/>
    <dgm:cxn modelId="{338820FD-C30A-43DB-BAF3-EC0588EC6571}" type="presParOf" srcId="{D6D40A3B-5329-4690-BF9B-2F16D37D5960}" destId="{A0D1AC0A-693E-4170-8B9E-F69A8640FE05}" srcOrd="0" destOrd="0" presId="urn:microsoft.com/office/officeart/2005/8/layout/chevron2"/>
    <dgm:cxn modelId="{25BC8AF7-CB58-4DA9-88ED-D5E8E3CFEE4D}" type="presParOf" srcId="{D6D40A3B-5329-4690-BF9B-2F16D37D5960}" destId="{D8DD6310-1A51-41F5-A912-4006C8558A5E}" srcOrd="1" destOrd="0" presId="urn:microsoft.com/office/officeart/2005/8/layout/chevron2"/>
    <dgm:cxn modelId="{49628B41-0131-4490-BD76-6B0B722DEDBC}" type="presParOf" srcId="{76ADE456-EC5D-4000-A2D5-22BB268D23B4}" destId="{61F3D635-ECB0-4909-9729-CC49E477C7E5}" srcOrd="5" destOrd="0" presId="urn:microsoft.com/office/officeart/2005/8/layout/chevron2"/>
    <dgm:cxn modelId="{308A882B-7CBF-43D1-9766-1C233B10E008}" type="presParOf" srcId="{76ADE456-EC5D-4000-A2D5-22BB268D23B4}" destId="{74B17B86-109C-452F-AEB3-6E3106387E5A}" srcOrd="6" destOrd="0" presId="urn:microsoft.com/office/officeart/2005/8/layout/chevron2"/>
    <dgm:cxn modelId="{594E7669-B1AB-450C-8D40-F6AE8D426A5C}" type="presParOf" srcId="{74B17B86-109C-452F-AEB3-6E3106387E5A}" destId="{E777FDEF-6A50-45AB-8ED6-796D52AE8FA5}" srcOrd="0" destOrd="0" presId="urn:microsoft.com/office/officeart/2005/8/layout/chevron2"/>
    <dgm:cxn modelId="{3346564E-B25A-4C94-A777-D20FFB28FB89}" type="presParOf" srcId="{74B17B86-109C-452F-AEB3-6E3106387E5A}" destId="{83C9D68A-6C76-4FF6-B7C6-7731FDEDFB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27A3C-4703-45C5-AB05-40394C059560}" type="doc">
      <dgm:prSet loTypeId="urn:microsoft.com/office/officeart/2005/8/layout/cycle6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3E9C9CB8-7AF4-4A0C-81B1-4EE61A78EC1A}">
      <dgm:prSet phldrT="[Text]"/>
      <dgm:spPr/>
      <dgm:t>
        <a:bodyPr/>
        <a:lstStyle/>
        <a:p>
          <a:r>
            <a:rPr lang="en-GB" dirty="0"/>
            <a:t>1 National Director</a:t>
          </a:r>
        </a:p>
      </dgm:t>
    </dgm:pt>
    <dgm:pt modelId="{53F5A011-E3BE-4F35-A98F-7545CFA4960E}" type="parTrans" cxnId="{98408658-50E6-4136-A8D8-4ADE562F2316}">
      <dgm:prSet/>
      <dgm:spPr/>
      <dgm:t>
        <a:bodyPr/>
        <a:lstStyle/>
        <a:p>
          <a:endParaRPr lang="en-GB"/>
        </a:p>
      </dgm:t>
    </dgm:pt>
    <dgm:pt modelId="{8DA0BAE0-5581-4736-92B7-2412C05324CF}" type="sibTrans" cxnId="{98408658-50E6-4136-A8D8-4ADE562F2316}">
      <dgm:prSet/>
      <dgm:spPr/>
      <dgm:t>
        <a:bodyPr/>
        <a:lstStyle/>
        <a:p>
          <a:endParaRPr lang="en-GB"/>
        </a:p>
      </dgm:t>
    </dgm:pt>
    <dgm:pt modelId="{F00BFDDC-7D50-4C99-87A0-DCE94C00823D}">
      <dgm:prSet phldrT="[Text]"/>
      <dgm:spPr/>
      <dgm:t>
        <a:bodyPr/>
        <a:lstStyle/>
        <a:p>
          <a:r>
            <a:rPr lang="en-GB" dirty="0"/>
            <a:t>2 National SEND Leaders</a:t>
          </a:r>
        </a:p>
      </dgm:t>
    </dgm:pt>
    <dgm:pt modelId="{FB0598CD-C47B-4ABB-94A5-FE0E6FF7E911}" type="parTrans" cxnId="{AD9AF020-5C64-42FE-84D1-09353B6B3AE9}">
      <dgm:prSet/>
      <dgm:spPr/>
      <dgm:t>
        <a:bodyPr/>
        <a:lstStyle/>
        <a:p>
          <a:endParaRPr lang="en-GB"/>
        </a:p>
      </dgm:t>
    </dgm:pt>
    <dgm:pt modelId="{77B96041-E2A3-4F12-BBC6-4C0104045252}" type="sibTrans" cxnId="{AD9AF020-5C64-42FE-84D1-09353B6B3AE9}">
      <dgm:prSet/>
      <dgm:spPr/>
      <dgm:t>
        <a:bodyPr/>
        <a:lstStyle/>
        <a:p>
          <a:endParaRPr lang="en-GB"/>
        </a:p>
      </dgm:t>
    </dgm:pt>
    <dgm:pt modelId="{2F7774E4-B8DD-4A04-BACA-58F6DAB73D02}">
      <dgm:prSet phldrT="[Text]"/>
      <dgm:spPr/>
      <dgm:t>
        <a:bodyPr/>
        <a:lstStyle/>
        <a:p>
          <a:r>
            <a:rPr lang="en-GB" dirty="0"/>
            <a:t>16 Deputy Regional SEND Leads</a:t>
          </a:r>
        </a:p>
      </dgm:t>
    </dgm:pt>
    <dgm:pt modelId="{F41E6AB0-CD8F-4FB6-922D-38CAE8C4CBAC}" type="parTrans" cxnId="{18A274C6-909B-47CA-96BC-600086A3B831}">
      <dgm:prSet/>
      <dgm:spPr/>
      <dgm:t>
        <a:bodyPr/>
        <a:lstStyle/>
        <a:p>
          <a:endParaRPr lang="en-GB"/>
        </a:p>
      </dgm:t>
    </dgm:pt>
    <dgm:pt modelId="{965EF24C-074A-4806-A3C7-D2548D8D9779}" type="sibTrans" cxnId="{18A274C6-909B-47CA-96BC-600086A3B831}">
      <dgm:prSet/>
      <dgm:spPr/>
      <dgm:t>
        <a:bodyPr/>
        <a:lstStyle/>
        <a:p>
          <a:endParaRPr lang="en-GB"/>
        </a:p>
      </dgm:t>
    </dgm:pt>
    <dgm:pt modelId="{71D484DD-45BC-4685-90A5-77E3D19507DA}">
      <dgm:prSet phldrT="[Text]"/>
      <dgm:spPr/>
      <dgm:t>
        <a:bodyPr/>
        <a:lstStyle/>
        <a:p>
          <a:r>
            <a:rPr lang="en-GB" dirty="0"/>
            <a:t>8 Regional SEND Leads</a:t>
          </a:r>
        </a:p>
      </dgm:t>
    </dgm:pt>
    <dgm:pt modelId="{2B91E356-7F43-4ECE-AEFC-223706771589}" type="parTrans" cxnId="{BD166C33-9E60-46A5-B858-CCD45C6BFD49}">
      <dgm:prSet/>
      <dgm:spPr/>
      <dgm:t>
        <a:bodyPr/>
        <a:lstStyle/>
        <a:p>
          <a:endParaRPr lang="en-GB"/>
        </a:p>
      </dgm:t>
    </dgm:pt>
    <dgm:pt modelId="{5A24B14A-4457-4AED-A3ED-EBD903F272E9}" type="sibTrans" cxnId="{BD166C33-9E60-46A5-B858-CCD45C6BFD49}">
      <dgm:prSet/>
      <dgm:spPr/>
      <dgm:t>
        <a:bodyPr/>
        <a:lstStyle/>
        <a:p>
          <a:endParaRPr lang="en-GB"/>
        </a:p>
      </dgm:t>
    </dgm:pt>
    <dgm:pt modelId="{9A973CEA-9850-4D6C-BB96-69436081321D}">
      <dgm:prSet phldrT="[Text]"/>
      <dgm:spPr/>
      <dgm:t>
        <a:bodyPr/>
        <a:lstStyle/>
        <a:p>
          <a:r>
            <a:rPr lang="en-GB" dirty="0"/>
            <a:t>8 Regions</a:t>
          </a:r>
        </a:p>
      </dgm:t>
    </dgm:pt>
    <dgm:pt modelId="{91EB4779-6E79-4641-9F7B-3E7C3ACC5DEA}" type="parTrans" cxnId="{C826522E-4C7D-425A-B2A4-F9B30CDF6C41}">
      <dgm:prSet/>
      <dgm:spPr/>
      <dgm:t>
        <a:bodyPr/>
        <a:lstStyle/>
        <a:p>
          <a:endParaRPr lang="en-GB"/>
        </a:p>
      </dgm:t>
    </dgm:pt>
    <dgm:pt modelId="{F80519D4-6B62-4796-A735-C68F74C83F6D}" type="sibTrans" cxnId="{C826522E-4C7D-425A-B2A4-F9B30CDF6C41}">
      <dgm:prSet/>
      <dgm:spPr/>
      <dgm:t>
        <a:bodyPr/>
        <a:lstStyle/>
        <a:p>
          <a:endParaRPr lang="en-GB"/>
        </a:p>
      </dgm:t>
    </dgm:pt>
    <dgm:pt modelId="{ACDAD3B0-4C69-4CD6-9ECE-1DC040225880}" type="pres">
      <dgm:prSet presAssocID="{6FA27A3C-4703-45C5-AB05-40394C0595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7A556E-DEB8-4D1C-B38A-5B93252DA657}" type="pres">
      <dgm:prSet presAssocID="{3E9C9CB8-7AF4-4A0C-81B1-4EE61A78EC1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52DF8-71F5-4E48-A600-4526042FDF0B}" type="pres">
      <dgm:prSet presAssocID="{3E9C9CB8-7AF4-4A0C-81B1-4EE61A78EC1A}" presName="spNode" presStyleCnt="0"/>
      <dgm:spPr/>
    </dgm:pt>
    <dgm:pt modelId="{5AC212EC-8E39-4F8D-90A4-978A06BD1F64}" type="pres">
      <dgm:prSet presAssocID="{8DA0BAE0-5581-4736-92B7-2412C05324C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4B7E4EC-6769-418D-A87A-8F7C3F83B207}" type="pres">
      <dgm:prSet presAssocID="{F00BFDDC-7D50-4C99-87A0-DCE94C0082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469C0-F7EA-4598-86BC-08F968134ACB}" type="pres">
      <dgm:prSet presAssocID="{F00BFDDC-7D50-4C99-87A0-DCE94C00823D}" presName="spNode" presStyleCnt="0"/>
      <dgm:spPr/>
    </dgm:pt>
    <dgm:pt modelId="{C39F7E51-A88F-449A-A40A-8EE595488CA8}" type="pres">
      <dgm:prSet presAssocID="{77B96041-E2A3-4F12-BBC6-4C010404525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0EF90BA-5406-45CE-A3CE-C46D444F2BA9}" type="pres">
      <dgm:prSet presAssocID="{2F7774E4-B8DD-4A04-BACA-58F6DAB73D0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E116F-780E-405B-8E05-0ED6A0D7E36C}" type="pres">
      <dgm:prSet presAssocID="{2F7774E4-B8DD-4A04-BACA-58F6DAB73D02}" presName="spNode" presStyleCnt="0"/>
      <dgm:spPr/>
    </dgm:pt>
    <dgm:pt modelId="{B7C07426-8528-49B0-B39B-BA93B9ABCCB6}" type="pres">
      <dgm:prSet presAssocID="{965EF24C-074A-4806-A3C7-D2548D8D977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88DADDA-AC17-4D74-B2D7-B6642389EB3A}" type="pres">
      <dgm:prSet presAssocID="{71D484DD-45BC-4685-90A5-77E3D19507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DCC24-25DC-4A61-89F5-D5E9DA1B4A36}" type="pres">
      <dgm:prSet presAssocID="{71D484DD-45BC-4685-90A5-77E3D19507DA}" presName="spNode" presStyleCnt="0"/>
      <dgm:spPr/>
    </dgm:pt>
    <dgm:pt modelId="{4A52D698-B9B4-44AF-A13F-D47D11BBD526}" type="pres">
      <dgm:prSet presAssocID="{5A24B14A-4457-4AED-A3ED-EBD903F272E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1E00595-85F2-42E5-9EB5-E3214A5A0440}" type="pres">
      <dgm:prSet presAssocID="{9A973CEA-9850-4D6C-BB96-6943608132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5F348-850D-4D45-9B2A-BB9169D94418}" type="pres">
      <dgm:prSet presAssocID="{9A973CEA-9850-4D6C-BB96-69436081321D}" presName="spNode" presStyleCnt="0"/>
      <dgm:spPr/>
    </dgm:pt>
    <dgm:pt modelId="{A77F66AA-FE57-4DB8-8387-2529A84F5C5A}" type="pres">
      <dgm:prSet presAssocID="{F80519D4-6B62-4796-A735-C68F74C83F6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D166C33-9E60-46A5-B858-CCD45C6BFD49}" srcId="{6FA27A3C-4703-45C5-AB05-40394C059560}" destId="{71D484DD-45BC-4685-90A5-77E3D19507DA}" srcOrd="3" destOrd="0" parTransId="{2B91E356-7F43-4ECE-AEFC-223706771589}" sibTransId="{5A24B14A-4457-4AED-A3ED-EBD903F272E9}"/>
    <dgm:cxn modelId="{FA8023B9-DBDF-4A14-9F30-D251BDF3DD3A}" type="presOf" srcId="{F00BFDDC-7D50-4C99-87A0-DCE94C00823D}" destId="{B4B7E4EC-6769-418D-A87A-8F7C3F83B207}" srcOrd="0" destOrd="0" presId="urn:microsoft.com/office/officeart/2005/8/layout/cycle6"/>
    <dgm:cxn modelId="{3BE05EF0-68CD-4638-BFA7-68A6FEA34CAE}" type="presOf" srcId="{F80519D4-6B62-4796-A735-C68F74C83F6D}" destId="{A77F66AA-FE57-4DB8-8387-2529A84F5C5A}" srcOrd="0" destOrd="0" presId="urn:microsoft.com/office/officeart/2005/8/layout/cycle6"/>
    <dgm:cxn modelId="{A70BE44D-4E43-4AEB-8029-8F1BAA56290F}" type="presOf" srcId="{3E9C9CB8-7AF4-4A0C-81B1-4EE61A78EC1A}" destId="{7A7A556E-DEB8-4D1C-B38A-5B93252DA657}" srcOrd="0" destOrd="0" presId="urn:microsoft.com/office/officeart/2005/8/layout/cycle6"/>
    <dgm:cxn modelId="{BFC89B43-05EE-4F42-831C-3C499C10ECC4}" type="presOf" srcId="{9A973CEA-9850-4D6C-BB96-69436081321D}" destId="{81E00595-85F2-42E5-9EB5-E3214A5A0440}" srcOrd="0" destOrd="0" presId="urn:microsoft.com/office/officeart/2005/8/layout/cycle6"/>
    <dgm:cxn modelId="{6C482978-AC07-41DD-9956-0747B6A03572}" type="presOf" srcId="{71D484DD-45BC-4685-90A5-77E3D19507DA}" destId="{988DADDA-AC17-4D74-B2D7-B6642389EB3A}" srcOrd="0" destOrd="0" presId="urn:microsoft.com/office/officeart/2005/8/layout/cycle6"/>
    <dgm:cxn modelId="{98408658-50E6-4136-A8D8-4ADE562F2316}" srcId="{6FA27A3C-4703-45C5-AB05-40394C059560}" destId="{3E9C9CB8-7AF4-4A0C-81B1-4EE61A78EC1A}" srcOrd="0" destOrd="0" parTransId="{53F5A011-E3BE-4F35-A98F-7545CFA4960E}" sibTransId="{8DA0BAE0-5581-4736-92B7-2412C05324CF}"/>
    <dgm:cxn modelId="{C826522E-4C7D-425A-B2A4-F9B30CDF6C41}" srcId="{6FA27A3C-4703-45C5-AB05-40394C059560}" destId="{9A973CEA-9850-4D6C-BB96-69436081321D}" srcOrd="4" destOrd="0" parTransId="{91EB4779-6E79-4641-9F7B-3E7C3ACC5DEA}" sibTransId="{F80519D4-6B62-4796-A735-C68F74C83F6D}"/>
    <dgm:cxn modelId="{AD9AF020-5C64-42FE-84D1-09353B6B3AE9}" srcId="{6FA27A3C-4703-45C5-AB05-40394C059560}" destId="{F00BFDDC-7D50-4C99-87A0-DCE94C00823D}" srcOrd="1" destOrd="0" parTransId="{FB0598CD-C47B-4ABB-94A5-FE0E6FF7E911}" sibTransId="{77B96041-E2A3-4F12-BBC6-4C0104045252}"/>
    <dgm:cxn modelId="{0CC9B677-E818-482D-998B-A772D1F905CE}" type="presOf" srcId="{6FA27A3C-4703-45C5-AB05-40394C059560}" destId="{ACDAD3B0-4C69-4CD6-9ECE-1DC040225880}" srcOrd="0" destOrd="0" presId="urn:microsoft.com/office/officeart/2005/8/layout/cycle6"/>
    <dgm:cxn modelId="{E8EEE99C-3726-4857-9996-B565450E74AE}" type="presOf" srcId="{5A24B14A-4457-4AED-A3ED-EBD903F272E9}" destId="{4A52D698-B9B4-44AF-A13F-D47D11BBD526}" srcOrd="0" destOrd="0" presId="urn:microsoft.com/office/officeart/2005/8/layout/cycle6"/>
    <dgm:cxn modelId="{18A274C6-909B-47CA-96BC-600086A3B831}" srcId="{6FA27A3C-4703-45C5-AB05-40394C059560}" destId="{2F7774E4-B8DD-4A04-BACA-58F6DAB73D02}" srcOrd="2" destOrd="0" parTransId="{F41E6AB0-CD8F-4FB6-922D-38CAE8C4CBAC}" sibTransId="{965EF24C-074A-4806-A3C7-D2548D8D9779}"/>
    <dgm:cxn modelId="{E26990CE-F568-445C-A2C4-A9551DB0AF10}" type="presOf" srcId="{8DA0BAE0-5581-4736-92B7-2412C05324CF}" destId="{5AC212EC-8E39-4F8D-90A4-978A06BD1F64}" srcOrd="0" destOrd="0" presId="urn:microsoft.com/office/officeart/2005/8/layout/cycle6"/>
    <dgm:cxn modelId="{B1A2F2AF-4FB8-4FE1-B884-C997CF509786}" type="presOf" srcId="{965EF24C-074A-4806-A3C7-D2548D8D9779}" destId="{B7C07426-8528-49B0-B39B-BA93B9ABCCB6}" srcOrd="0" destOrd="0" presId="urn:microsoft.com/office/officeart/2005/8/layout/cycle6"/>
    <dgm:cxn modelId="{6877E526-F3D7-44AA-B6AA-E1600C984913}" type="presOf" srcId="{2F7774E4-B8DD-4A04-BACA-58F6DAB73D02}" destId="{F0EF90BA-5406-45CE-A3CE-C46D444F2BA9}" srcOrd="0" destOrd="0" presId="urn:microsoft.com/office/officeart/2005/8/layout/cycle6"/>
    <dgm:cxn modelId="{2FF075FB-0E2A-4D65-93E1-7BEC0428502A}" type="presOf" srcId="{77B96041-E2A3-4F12-BBC6-4C0104045252}" destId="{C39F7E51-A88F-449A-A40A-8EE595488CA8}" srcOrd="0" destOrd="0" presId="urn:microsoft.com/office/officeart/2005/8/layout/cycle6"/>
    <dgm:cxn modelId="{27CF192D-771C-4FCA-9F75-42A4835D97E5}" type="presParOf" srcId="{ACDAD3B0-4C69-4CD6-9ECE-1DC040225880}" destId="{7A7A556E-DEB8-4D1C-B38A-5B93252DA657}" srcOrd="0" destOrd="0" presId="urn:microsoft.com/office/officeart/2005/8/layout/cycle6"/>
    <dgm:cxn modelId="{AFF91995-7F53-4A3E-89FD-700297929437}" type="presParOf" srcId="{ACDAD3B0-4C69-4CD6-9ECE-1DC040225880}" destId="{91852DF8-71F5-4E48-A600-4526042FDF0B}" srcOrd="1" destOrd="0" presId="urn:microsoft.com/office/officeart/2005/8/layout/cycle6"/>
    <dgm:cxn modelId="{4C9E1B73-B408-4033-B83D-9970B0B8B8C7}" type="presParOf" srcId="{ACDAD3B0-4C69-4CD6-9ECE-1DC040225880}" destId="{5AC212EC-8E39-4F8D-90A4-978A06BD1F64}" srcOrd="2" destOrd="0" presId="urn:microsoft.com/office/officeart/2005/8/layout/cycle6"/>
    <dgm:cxn modelId="{5BE7DF6C-D0C8-4075-9922-3B1ACCCC6F9F}" type="presParOf" srcId="{ACDAD3B0-4C69-4CD6-9ECE-1DC040225880}" destId="{B4B7E4EC-6769-418D-A87A-8F7C3F83B207}" srcOrd="3" destOrd="0" presId="urn:microsoft.com/office/officeart/2005/8/layout/cycle6"/>
    <dgm:cxn modelId="{2EB3C4B1-6DD0-4FF9-983B-6C13144A9D81}" type="presParOf" srcId="{ACDAD3B0-4C69-4CD6-9ECE-1DC040225880}" destId="{44D469C0-F7EA-4598-86BC-08F968134ACB}" srcOrd="4" destOrd="0" presId="urn:microsoft.com/office/officeart/2005/8/layout/cycle6"/>
    <dgm:cxn modelId="{6852E8D7-DE65-49B7-A19A-FD5CEE795FF6}" type="presParOf" srcId="{ACDAD3B0-4C69-4CD6-9ECE-1DC040225880}" destId="{C39F7E51-A88F-449A-A40A-8EE595488CA8}" srcOrd="5" destOrd="0" presId="urn:microsoft.com/office/officeart/2005/8/layout/cycle6"/>
    <dgm:cxn modelId="{7B169A39-F09E-4A93-849D-71774175C702}" type="presParOf" srcId="{ACDAD3B0-4C69-4CD6-9ECE-1DC040225880}" destId="{F0EF90BA-5406-45CE-A3CE-C46D444F2BA9}" srcOrd="6" destOrd="0" presId="urn:microsoft.com/office/officeart/2005/8/layout/cycle6"/>
    <dgm:cxn modelId="{B5AF898F-D5A1-49C2-8B32-17863337A1B4}" type="presParOf" srcId="{ACDAD3B0-4C69-4CD6-9ECE-1DC040225880}" destId="{01DE116F-780E-405B-8E05-0ED6A0D7E36C}" srcOrd="7" destOrd="0" presId="urn:microsoft.com/office/officeart/2005/8/layout/cycle6"/>
    <dgm:cxn modelId="{A5079AFA-2BD3-4169-9826-8C4134F3C136}" type="presParOf" srcId="{ACDAD3B0-4C69-4CD6-9ECE-1DC040225880}" destId="{B7C07426-8528-49B0-B39B-BA93B9ABCCB6}" srcOrd="8" destOrd="0" presId="urn:microsoft.com/office/officeart/2005/8/layout/cycle6"/>
    <dgm:cxn modelId="{A86E6EAC-0603-4E17-914B-F1A156FFC20D}" type="presParOf" srcId="{ACDAD3B0-4C69-4CD6-9ECE-1DC040225880}" destId="{988DADDA-AC17-4D74-B2D7-B6642389EB3A}" srcOrd="9" destOrd="0" presId="urn:microsoft.com/office/officeart/2005/8/layout/cycle6"/>
    <dgm:cxn modelId="{44BE6CAB-47E7-4BD9-88DF-C8277D9AFCAC}" type="presParOf" srcId="{ACDAD3B0-4C69-4CD6-9ECE-1DC040225880}" destId="{B10DCC24-25DC-4A61-89F5-D5E9DA1B4A36}" srcOrd="10" destOrd="0" presId="urn:microsoft.com/office/officeart/2005/8/layout/cycle6"/>
    <dgm:cxn modelId="{2F5466EF-38C5-40F3-BAFB-B67C1770EB02}" type="presParOf" srcId="{ACDAD3B0-4C69-4CD6-9ECE-1DC040225880}" destId="{4A52D698-B9B4-44AF-A13F-D47D11BBD526}" srcOrd="11" destOrd="0" presId="urn:microsoft.com/office/officeart/2005/8/layout/cycle6"/>
    <dgm:cxn modelId="{D1A0CEF9-4303-4C66-BDEA-752C408B6E2B}" type="presParOf" srcId="{ACDAD3B0-4C69-4CD6-9ECE-1DC040225880}" destId="{81E00595-85F2-42E5-9EB5-E3214A5A0440}" srcOrd="12" destOrd="0" presId="urn:microsoft.com/office/officeart/2005/8/layout/cycle6"/>
    <dgm:cxn modelId="{ABFB34ED-39E6-4E2C-A2DB-C2F0E75E724B}" type="presParOf" srcId="{ACDAD3B0-4C69-4CD6-9ECE-1DC040225880}" destId="{7AC5F348-850D-4D45-9B2A-BB9169D94418}" srcOrd="13" destOrd="0" presId="urn:microsoft.com/office/officeart/2005/8/layout/cycle6"/>
    <dgm:cxn modelId="{004DBF77-19A6-4FA9-95DC-962DC075A828}" type="presParOf" srcId="{ACDAD3B0-4C69-4CD6-9ECE-1DC040225880}" destId="{A77F66AA-FE57-4DB8-8387-2529A84F5C5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AABAE7-2F35-B94F-9754-13990ECE54AF}" type="doc">
      <dgm:prSet loTypeId="urn:microsoft.com/office/officeart/2005/8/layout/chart3" loCatId="" qsTypeId="urn:microsoft.com/office/officeart/2005/8/quickstyle/simple4" qsCatId="simple" csTypeId="urn:microsoft.com/office/officeart/2005/8/colors/colorful3" csCatId="colorful" phldr="1"/>
      <dgm:spPr/>
    </dgm:pt>
    <dgm:pt modelId="{3C788426-37E2-C04E-B8F4-2DB59DA11253}">
      <dgm:prSet phldrT="[Text]"/>
      <dgm:spPr>
        <a:gradFill rotWithShape="0">
          <a:gsLst>
            <a:gs pos="99000">
              <a:schemeClr val="accent4"/>
            </a:gs>
            <a:gs pos="99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 </a:t>
          </a:r>
          <a:r>
            <a:rPr lang="en-US" b="1" dirty="0">
              <a:solidFill>
                <a:schemeClr val="tx1"/>
              </a:solidFill>
            </a:rPr>
            <a:t>Absence, Exclusions and  </a:t>
          </a:r>
          <a:r>
            <a:rPr lang="en-US" b="1" dirty="0" err="1">
              <a:solidFill>
                <a:schemeClr val="tx1"/>
              </a:solidFill>
            </a:rPr>
            <a:t>Behaviour</a:t>
          </a:r>
          <a:r>
            <a:rPr lang="en-US" b="1" dirty="0">
              <a:solidFill>
                <a:schemeClr val="tx1"/>
              </a:solidFill>
            </a:rPr>
            <a:t> and Attitudes to Learning</a:t>
          </a:r>
        </a:p>
      </dgm:t>
    </dgm:pt>
    <dgm:pt modelId="{E4DCB4BE-4903-9E44-A7E1-A74C9D64392E}" type="parTrans" cxnId="{D1DF80B7-F8F2-8F4C-8452-C872AE0CF837}">
      <dgm:prSet/>
      <dgm:spPr/>
      <dgm:t>
        <a:bodyPr/>
        <a:lstStyle/>
        <a:p>
          <a:endParaRPr lang="en-US"/>
        </a:p>
      </dgm:t>
    </dgm:pt>
    <dgm:pt modelId="{3F683066-6149-3446-B0D5-78C49FB83D2C}" type="sibTrans" cxnId="{D1DF80B7-F8F2-8F4C-8452-C872AE0CF837}">
      <dgm:prSet/>
      <dgm:spPr/>
      <dgm:t>
        <a:bodyPr/>
        <a:lstStyle/>
        <a:p>
          <a:endParaRPr lang="en-US"/>
        </a:p>
      </dgm:t>
    </dgm:pt>
    <dgm:pt modelId="{169E19E1-27B7-9542-877B-1514B882CFDD}">
      <dgm:prSet phldrT="[Text]"/>
      <dgm:spPr>
        <a:gradFill rotWithShape="0">
          <a:gsLst>
            <a:gs pos="100000">
              <a:schemeClr val="accent6"/>
            </a:gs>
            <a:gs pos="10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Progress against support plan targets / EHCP outcomes  </a:t>
          </a:r>
        </a:p>
      </dgm:t>
    </dgm:pt>
    <dgm:pt modelId="{615217A7-31DA-214A-9F84-4CCB49091140}" type="parTrans" cxnId="{5EF89F25-8114-8C4C-BA1B-8CFE2A4FC373}">
      <dgm:prSet/>
      <dgm:spPr/>
      <dgm:t>
        <a:bodyPr/>
        <a:lstStyle/>
        <a:p>
          <a:endParaRPr lang="en-US"/>
        </a:p>
      </dgm:t>
    </dgm:pt>
    <dgm:pt modelId="{5139048F-3EBA-414D-9AEE-C6B36E5A2631}" type="sibTrans" cxnId="{5EF89F25-8114-8C4C-BA1B-8CFE2A4FC373}">
      <dgm:prSet/>
      <dgm:spPr/>
      <dgm:t>
        <a:bodyPr/>
        <a:lstStyle/>
        <a:p>
          <a:endParaRPr lang="en-US"/>
        </a:p>
      </dgm:t>
    </dgm:pt>
    <dgm:pt modelId="{B8CDACE5-06C1-7F4C-B357-32D2BCCF6250}">
      <dgm:prSet phldrT="[Text]"/>
      <dgm:spPr>
        <a:gradFill rotWithShape="0">
          <a:gsLst>
            <a:gs pos="100000">
              <a:srgbClr val="FF0000"/>
            </a:gs>
            <a:gs pos="10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b="1" dirty="0"/>
            <a:t>Attainment and Progress against ‘age-related’ outcomes   </a:t>
          </a:r>
        </a:p>
      </dgm:t>
    </dgm:pt>
    <dgm:pt modelId="{BA20C36E-E69C-B847-AD9F-EE43C52E8578}" type="parTrans" cxnId="{DF538360-72F2-C745-AF15-ED8DF9BB94D9}">
      <dgm:prSet/>
      <dgm:spPr/>
      <dgm:t>
        <a:bodyPr/>
        <a:lstStyle/>
        <a:p>
          <a:endParaRPr lang="en-US"/>
        </a:p>
      </dgm:t>
    </dgm:pt>
    <dgm:pt modelId="{4557F92E-7B98-8140-B552-7A381BF6CA08}" type="sibTrans" cxnId="{DF538360-72F2-C745-AF15-ED8DF9BB94D9}">
      <dgm:prSet/>
      <dgm:spPr/>
      <dgm:t>
        <a:bodyPr/>
        <a:lstStyle/>
        <a:p>
          <a:endParaRPr lang="en-US"/>
        </a:p>
      </dgm:t>
    </dgm:pt>
    <dgm:pt modelId="{18FD3B08-039C-4F4D-90C1-B084DF07AB5C}" type="pres">
      <dgm:prSet presAssocID="{9DAABAE7-2F35-B94F-9754-13990ECE54AF}" presName="compositeShape" presStyleCnt="0">
        <dgm:presLayoutVars>
          <dgm:chMax val="7"/>
          <dgm:dir/>
          <dgm:resizeHandles val="exact"/>
        </dgm:presLayoutVars>
      </dgm:prSet>
      <dgm:spPr/>
    </dgm:pt>
    <dgm:pt modelId="{51F177E7-BAE8-1A4A-8B26-DB70BD6996F1}" type="pres">
      <dgm:prSet presAssocID="{9DAABAE7-2F35-B94F-9754-13990ECE54AF}" presName="wedge1" presStyleLbl="node1" presStyleIdx="0" presStyleCnt="3" custScaleX="95544" custScaleY="98686" custLinFactNeighborX="-5696" custLinFactNeighborY="-468"/>
      <dgm:spPr/>
      <dgm:t>
        <a:bodyPr/>
        <a:lstStyle/>
        <a:p>
          <a:endParaRPr lang="en-US"/>
        </a:p>
      </dgm:t>
    </dgm:pt>
    <dgm:pt modelId="{E90698A6-8099-BB4C-BD20-F5A97A31C4B0}" type="pres">
      <dgm:prSet presAssocID="{9DAABAE7-2F35-B94F-9754-13990ECE54A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5E905-FACF-D744-BC4E-1C6B34E884B6}" type="pres">
      <dgm:prSet presAssocID="{9DAABAE7-2F35-B94F-9754-13990ECE54AF}" presName="wedge2" presStyleLbl="node1" presStyleIdx="1" presStyleCnt="3" custLinFactNeighborX="-1711" custLinFactNeighborY="-1955"/>
      <dgm:spPr/>
      <dgm:t>
        <a:bodyPr/>
        <a:lstStyle/>
        <a:p>
          <a:endParaRPr lang="en-US"/>
        </a:p>
      </dgm:t>
    </dgm:pt>
    <dgm:pt modelId="{5267023E-8599-E947-8DA8-B140D72322C9}" type="pres">
      <dgm:prSet presAssocID="{9DAABAE7-2F35-B94F-9754-13990ECE54A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159A8-8639-3B44-8431-F3584D36FEE5}" type="pres">
      <dgm:prSet presAssocID="{9DAABAE7-2F35-B94F-9754-13990ECE54AF}" presName="wedge3" presStyleLbl="node1" presStyleIdx="2" presStyleCnt="3" custScaleY="97788" custLinFactNeighborX="-2762" custLinFactNeighborY="-3773"/>
      <dgm:spPr/>
      <dgm:t>
        <a:bodyPr/>
        <a:lstStyle/>
        <a:p>
          <a:endParaRPr lang="en-US"/>
        </a:p>
      </dgm:t>
    </dgm:pt>
    <dgm:pt modelId="{7495B4C1-A598-F94A-B2C8-A656568EC52F}" type="pres">
      <dgm:prSet presAssocID="{9DAABAE7-2F35-B94F-9754-13990ECE54A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89F25-8114-8C4C-BA1B-8CFE2A4FC373}" srcId="{9DAABAE7-2F35-B94F-9754-13990ECE54AF}" destId="{169E19E1-27B7-9542-877B-1514B882CFDD}" srcOrd="1" destOrd="0" parTransId="{615217A7-31DA-214A-9F84-4CCB49091140}" sibTransId="{5139048F-3EBA-414D-9AEE-C6B36E5A2631}"/>
    <dgm:cxn modelId="{D1DF80B7-F8F2-8F4C-8452-C872AE0CF837}" srcId="{9DAABAE7-2F35-B94F-9754-13990ECE54AF}" destId="{3C788426-37E2-C04E-B8F4-2DB59DA11253}" srcOrd="0" destOrd="0" parTransId="{E4DCB4BE-4903-9E44-A7E1-A74C9D64392E}" sibTransId="{3F683066-6149-3446-B0D5-78C49FB83D2C}"/>
    <dgm:cxn modelId="{947CA72C-FD9D-4D46-A326-466A1346999F}" type="presOf" srcId="{3C788426-37E2-C04E-B8F4-2DB59DA11253}" destId="{51F177E7-BAE8-1A4A-8B26-DB70BD6996F1}" srcOrd="0" destOrd="0" presId="urn:microsoft.com/office/officeart/2005/8/layout/chart3"/>
    <dgm:cxn modelId="{B0DE47F3-CB60-7A48-A86F-33D402466CCB}" type="presOf" srcId="{169E19E1-27B7-9542-877B-1514B882CFDD}" destId="{5267023E-8599-E947-8DA8-B140D72322C9}" srcOrd="1" destOrd="0" presId="urn:microsoft.com/office/officeart/2005/8/layout/chart3"/>
    <dgm:cxn modelId="{1EB20BD0-7AE8-914C-A349-B50776D497D9}" type="presOf" srcId="{B8CDACE5-06C1-7F4C-B357-32D2BCCF6250}" destId="{7495B4C1-A598-F94A-B2C8-A656568EC52F}" srcOrd="1" destOrd="0" presId="urn:microsoft.com/office/officeart/2005/8/layout/chart3"/>
    <dgm:cxn modelId="{DF538360-72F2-C745-AF15-ED8DF9BB94D9}" srcId="{9DAABAE7-2F35-B94F-9754-13990ECE54AF}" destId="{B8CDACE5-06C1-7F4C-B357-32D2BCCF6250}" srcOrd="2" destOrd="0" parTransId="{BA20C36E-E69C-B847-AD9F-EE43C52E8578}" sibTransId="{4557F92E-7B98-8140-B552-7A381BF6CA08}"/>
    <dgm:cxn modelId="{B3636968-D484-E648-8890-83DF44758C98}" type="presOf" srcId="{169E19E1-27B7-9542-877B-1514B882CFDD}" destId="{3185E905-FACF-D744-BC4E-1C6B34E884B6}" srcOrd="0" destOrd="0" presId="urn:microsoft.com/office/officeart/2005/8/layout/chart3"/>
    <dgm:cxn modelId="{6877951F-73B5-5C40-BB55-D72ECB28AF75}" type="presOf" srcId="{B8CDACE5-06C1-7F4C-B357-32D2BCCF6250}" destId="{868159A8-8639-3B44-8431-F3584D36FEE5}" srcOrd="0" destOrd="0" presId="urn:microsoft.com/office/officeart/2005/8/layout/chart3"/>
    <dgm:cxn modelId="{1B9072C7-DD0E-C04B-8F02-6B34DDE1B910}" type="presOf" srcId="{9DAABAE7-2F35-B94F-9754-13990ECE54AF}" destId="{18FD3B08-039C-4F4D-90C1-B084DF07AB5C}" srcOrd="0" destOrd="0" presId="urn:microsoft.com/office/officeart/2005/8/layout/chart3"/>
    <dgm:cxn modelId="{3991BB44-8455-994B-BCB6-5C3553F0836F}" type="presOf" srcId="{3C788426-37E2-C04E-B8F4-2DB59DA11253}" destId="{E90698A6-8099-BB4C-BD20-F5A97A31C4B0}" srcOrd="1" destOrd="0" presId="urn:microsoft.com/office/officeart/2005/8/layout/chart3"/>
    <dgm:cxn modelId="{49556F56-7AE1-8740-8A8E-F16F6443AE7F}" type="presParOf" srcId="{18FD3B08-039C-4F4D-90C1-B084DF07AB5C}" destId="{51F177E7-BAE8-1A4A-8B26-DB70BD6996F1}" srcOrd="0" destOrd="0" presId="urn:microsoft.com/office/officeart/2005/8/layout/chart3"/>
    <dgm:cxn modelId="{0F4985CA-7085-D24F-9E63-5096D7B1A0A4}" type="presParOf" srcId="{18FD3B08-039C-4F4D-90C1-B084DF07AB5C}" destId="{E90698A6-8099-BB4C-BD20-F5A97A31C4B0}" srcOrd="1" destOrd="0" presId="urn:microsoft.com/office/officeart/2005/8/layout/chart3"/>
    <dgm:cxn modelId="{5716A7C4-08FB-DE40-BA06-1BABA052AC5B}" type="presParOf" srcId="{18FD3B08-039C-4F4D-90C1-B084DF07AB5C}" destId="{3185E905-FACF-D744-BC4E-1C6B34E884B6}" srcOrd="2" destOrd="0" presId="urn:microsoft.com/office/officeart/2005/8/layout/chart3"/>
    <dgm:cxn modelId="{A306CB9B-61A3-6340-A69A-D09C6F89C3B6}" type="presParOf" srcId="{18FD3B08-039C-4F4D-90C1-B084DF07AB5C}" destId="{5267023E-8599-E947-8DA8-B140D72322C9}" srcOrd="3" destOrd="0" presId="urn:microsoft.com/office/officeart/2005/8/layout/chart3"/>
    <dgm:cxn modelId="{2923E532-D3AF-B94E-92B6-E87F80AB3F6A}" type="presParOf" srcId="{18FD3B08-039C-4F4D-90C1-B084DF07AB5C}" destId="{868159A8-8639-3B44-8431-F3584D36FEE5}" srcOrd="4" destOrd="0" presId="urn:microsoft.com/office/officeart/2005/8/layout/chart3"/>
    <dgm:cxn modelId="{2C173996-652B-3F4F-9269-EF62AE01A98B}" type="presParOf" srcId="{18FD3B08-039C-4F4D-90C1-B084DF07AB5C}" destId="{7495B4C1-A598-F94A-B2C8-A656568EC52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E3182-51FE-4AB9-97C0-DED850ED54A1}">
      <dsp:nvSpPr>
        <dsp:cNvPr id="0" name=""/>
        <dsp:cNvSpPr/>
      </dsp:nvSpPr>
      <dsp:spPr>
        <a:xfrm rot="5400000">
          <a:off x="-203564" y="209145"/>
          <a:ext cx="1357098" cy="949968"/>
        </a:xfrm>
        <a:prstGeom prst="chevron">
          <a:avLst/>
        </a:prstGeom>
        <a:solidFill>
          <a:srgbClr val="32A563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/>
            <a:t>Aim 1</a:t>
          </a:r>
        </a:p>
      </dsp:txBody>
      <dsp:txXfrm rot="-5400000">
        <a:off x="1" y="480564"/>
        <a:ext cx="949968" cy="407130"/>
      </dsp:txXfrm>
    </dsp:sp>
    <dsp:sp modelId="{8C341ACA-112B-41BA-AE42-3423F1E3F5F0}">
      <dsp:nvSpPr>
        <dsp:cNvPr id="0" name=""/>
        <dsp:cNvSpPr/>
      </dsp:nvSpPr>
      <dsp:spPr>
        <a:xfrm rot="5400000">
          <a:off x="4949659" y="-3994110"/>
          <a:ext cx="882113" cy="8881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2000" kern="1200" dirty="0"/>
            <a:t>Drive education institutions to prioritise SEND within their CPD and school improvement plans including facilitating greater links between mainstream and special schools.</a:t>
          </a:r>
        </a:p>
      </dsp:txBody>
      <dsp:txXfrm rot="-5400000">
        <a:off x="949968" y="48642"/>
        <a:ext cx="8838435" cy="795991"/>
      </dsp:txXfrm>
    </dsp:sp>
    <dsp:sp modelId="{F0F97F68-E892-40D1-8363-E2A74A25DBC6}">
      <dsp:nvSpPr>
        <dsp:cNvPr id="0" name=""/>
        <dsp:cNvSpPr/>
      </dsp:nvSpPr>
      <dsp:spPr>
        <a:xfrm rot="5400000">
          <a:off x="-203564" y="1420956"/>
          <a:ext cx="1357098" cy="949968"/>
        </a:xfrm>
        <a:prstGeom prst="chevron">
          <a:avLst/>
        </a:prstGeom>
        <a:solidFill>
          <a:srgbClr val="32A563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/>
            <a:t>Aim 2</a:t>
          </a:r>
        </a:p>
      </dsp:txBody>
      <dsp:txXfrm rot="-5400000">
        <a:off x="1" y="1692375"/>
        <a:ext cx="949968" cy="407130"/>
      </dsp:txXfrm>
    </dsp:sp>
    <dsp:sp modelId="{BF9198C2-7906-4F56-8133-27C3EE47B463}">
      <dsp:nvSpPr>
        <dsp:cNvPr id="0" name=""/>
        <dsp:cNvSpPr/>
      </dsp:nvSpPr>
      <dsp:spPr>
        <a:xfrm rot="5400000">
          <a:off x="4949659" y="-2782299"/>
          <a:ext cx="882113" cy="8881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2000" kern="1200" dirty="0"/>
            <a:t>Equip schools to identify and meet their training needs in relation to SEND.</a:t>
          </a:r>
        </a:p>
      </dsp:txBody>
      <dsp:txXfrm rot="-5400000">
        <a:off x="949968" y="1260453"/>
        <a:ext cx="8838435" cy="795991"/>
      </dsp:txXfrm>
    </dsp:sp>
    <dsp:sp modelId="{A0D1AC0A-693E-4170-8B9E-F69A8640FE05}">
      <dsp:nvSpPr>
        <dsp:cNvPr id="0" name=""/>
        <dsp:cNvSpPr/>
      </dsp:nvSpPr>
      <dsp:spPr>
        <a:xfrm rot="5400000">
          <a:off x="-203564" y="2632768"/>
          <a:ext cx="1357098" cy="949968"/>
        </a:xfrm>
        <a:prstGeom prst="chevron">
          <a:avLst/>
        </a:prstGeom>
        <a:solidFill>
          <a:srgbClr val="32A563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/>
            <a:t>Aim 3</a:t>
          </a:r>
        </a:p>
      </dsp:txBody>
      <dsp:txXfrm rot="-5400000">
        <a:off x="1" y="2904187"/>
        <a:ext cx="949968" cy="407130"/>
      </dsp:txXfrm>
    </dsp:sp>
    <dsp:sp modelId="{D8DD6310-1A51-41F5-A912-4006C8558A5E}">
      <dsp:nvSpPr>
        <dsp:cNvPr id="0" name=""/>
        <dsp:cNvSpPr/>
      </dsp:nvSpPr>
      <dsp:spPr>
        <a:xfrm rot="5400000">
          <a:off x="4949659" y="-1570487"/>
          <a:ext cx="882113" cy="8881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2000" kern="1200" dirty="0"/>
            <a:t>Build the skills of teachers working in mainstream and special schools and of SENCOs and teachers of classes of children and young people with sensory impairments by promoting best practice.</a:t>
          </a:r>
        </a:p>
      </dsp:txBody>
      <dsp:txXfrm rot="-5400000">
        <a:off x="949968" y="2472265"/>
        <a:ext cx="8838435" cy="795991"/>
      </dsp:txXfrm>
    </dsp:sp>
    <dsp:sp modelId="{E777FDEF-6A50-45AB-8ED6-796D52AE8FA5}">
      <dsp:nvSpPr>
        <dsp:cNvPr id="0" name=""/>
        <dsp:cNvSpPr/>
      </dsp:nvSpPr>
      <dsp:spPr>
        <a:xfrm rot="5400000">
          <a:off x="-203564" y="3844579"/>
          <a:ext cx="1357098" cy="949968"/>
        </a:xfrm>
        <a:prstGeom prst="chevron">
          <a:avLst/>
        </a:prstGeom>
        <a:solidFill>
          <a:srgbClr val="32A563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/>
            <a:t>Aim 4</a:t>
          </a:r>
        </a:p>
      </dsp:txBody>
      <dsp:txXfrm rot="-5400000">
        <a:off x="1" y="4115998"/>
        <a:ext cx="949968" cy="407130"/>
      </dsp:txXfrm>
    </dsp:sp>
    <dsp:sp modelId="{83C9D68A-6C76-4FF6-B7C6-7731FDEDFB4A}">
      <dsp:nvSpPr>
        <dsp:cNvPr id="0" name=""/>
        <dsp:cNvSpPr/>
      </dsp:nvSpPr>
      <dsp:spPr>
        <a:xfrm rot="5400000">
          <a:off x="4949659" y="-358676"/>
          <a:ext cx="882113" cy="8881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Identify and respond to any gaps in the training and resources available to schools.</a:t>
          </a:r>
        </a:p>
      </dsp:txBody>
      <dsp:txXfrm rot="-5400000">
        <a:off x="949968" y="3684076"/>
        <a:ext cx="8838435" cy="795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A556E-DEB8-4D1C-B38A-5B93252DA657}">
      <dsp:nvSpPr>
        <dsp:cNvPr id="0" name=""/>
        <dsp:cNvSpPr/>
      </dsp:nvSpPr>
      <dsp:spPr>
        <a:xfrm>
          <a:off x="2229586" y="8595"/>
          <a:ext cx="1804466" cy="11729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1 National Director</a:t>
          </a:r>
        </a:p>
      </dsp:txBody>
      <dsp:txXfrm>
        <a:off x="2286842" y="65851"/>
        <a:ext cx="1689954" cy="1058391"/>
      </dsp:txXfrm>
    </dsp:sp>
    <dsp:sp modelId="{5AC212EC-8E39-4F8D-90A4-978A06BD1F64}">
      <dsp:nvSpPr>
        <dsp:cNvPr id="0" name=""/>
        <dsp:cNvSpPr/>
      </dsp:nvSpPr>
      <dsp:spPr>
        <a:xfrm>
          <a:off x="789565" y="595047"/>
          <a:ext cx="4684508" cy="4684508"/>
        </a:xfrm>
        <a:custGeom>
          <a:avLst/>
          <a:gdLst/>
          <a:ahLst/>
          <a:cxnLst/>
          <a:rect l="0" t="0" r="0" b="0"/>
          <a:pathLst>
            <a:path>
              <a:moveTo>
                <a:pt x="3256870" y="185953"/>
              </a:moveTo>
              <a:arcTo wR="2342254" hR="2342254" stAng="17579082" swAng="196035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7E4EC-6769-418D-A87A-8F7C3F83B207}">
      <dsp:nvSpPr>
        <dsp:cNvPr id="0" name=""/>
        <dsp:cNvSpPr/>
      </dsp:nvSpPr>
      <dsp:spPr>
        <a:xfrm>
          <a:off x="4457202" y="1627053"/>
          <a:ext cx="1804466" cy="11729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2 National SEND Leaders</a:t>
          </a:r>
        </a:p>
      </dsp:txBody>
      <dsp:txXfrm>
        <a:off x="4514458" y="1684309"/>
        <a:ext cx="1689954" cy="1058391"/>
      </dsp:txXfrm>
    </dsp:sp>
    <dsp:sp modelId="{C39F7E51-A88F-449A-A40A-8EE595488CA8}">
      <dsp:nvSpPr>
        <dsp:cNvPr id="0" name=""/>
        <dsp:cNvSpPr/>
      </dsp:nvSpPr>
      <dsp:spPr>
        <a:xfrm>
          <a:off x="789565" y="595047"/>
          <a:ext cx="4684508" cy="4684508"/>
        </a:xfrm>
        <a:custGeom>
          <a:avLst/>
          <a:gdLst/>
          <a:ahLst/>
          <a:cxnLst/>
          <a:rect l="0" t="0" r="0" b="0"/>
          <a:pathLst>
            <a:path>
              <a:moveTo>
                <a:pt x="4681309" y="2219875"/>
              </a:moveTo>
              <a:arcTo wR="2342254" hR="2342254" stAng="21420302" swAng="219539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F90BA-5406-45CE-A3CE-C46D444F2BA9}">
      <dsp:nvSpPr>
        <dsp:cNvPr id="0" name=""/>
        <dsp:cNvSpPr/>
      </dsp:nvSpPr>
      <dsp:spPr>
        <a:xfrm>
          <a:off x="3606329" y="4245773"/>
          <a:ext cx="1804466" cy="11729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16 Deputy Regional SEND Leads</a:t>
          </a:r>
        </a:p>
      </dsp:txBody>
      <dsp:txXfrm>
        <a:off x="3663585" y="4303029"/>
        <a:ext cx="1689954" cy="1058391"/>
      </dsp:txXfrm>
    </dsp:sp>
    <dsp:sp modelId="{B7C07426-8528-49B0-B39B-BA93B9ABCCB6}">
      <dsp:nvSpPr>
        <dsp:cNvPr id="0" name=""/>
        <dsp:cNvSpPr/>
      </dsp:nvSpPr>
      <dsp:spPr>
        <a:xfrm>
          <a:off x="789565" y="595047"/>
          <a:ext cx="4684508" cy="4684508"/>
        </a:xfrm>
        <a:custGeom>
          <a:avLst/>
          <a:gdLst/>
          <a:ahLst/>
          <a:cxnLst/>
          <a:rect l="0" t="0" r="0" b="0"/>
          <a:pathLst>
            <a:path>
              <a:moveTo>
                <a:pt x="2807466" y="4637844"/>
              </a:moveTo>
              <a:arcTo wR="2342254" hR="2342254" stAng="4712634" swAng="137473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DADDA-AC17-4D74-B2D7-B6642389EB3A}">
      <dsp:nvSpPr>
        <dsp:cNvPr id="0" name=""/>
        <dsp:cNvSpPr/>
      </dsp:nvSpPr>
      <dsp:spPr>
        <a:xfrm>
          <a:off x="852844" y="4245773"/>
          <a:ext cx="1804466" cy="11729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8 Regional SEND Leads</a:t>
          </a:r>
        </a:p>
      </dsp:txBody>
      <dsp:txXfrm>
        <a:off x="910100" y="4303029"/>
        <a:ext cx="1689954" cy="1058391"/>
      </dsp:txXfrm>
    </dsp:sp>
    <dsp:sp modelId="{4A52D698-B9B4-44AF-A13F-D47D11BBD526}">
      <dsp:nvSpPr>
        <dsp:cNvPr id="0" name=""/>
        <dsp:cNvSpPr/>
      </dsp:nvSpPr>
      <dsp:spPr>
        <a:xfrm>
          <a:off x="789565" y="595047"/>
          <a:ext cx="4684508" cy="4684508"/>
        </a:xfrm>
        <a:custGeom>
          <a:avLst/>
          <a:gdLst/>
          <a:ahLst/>
          <a:cxnLst/>
          <a:rect l="0" t="0" r="0" b="0"/>
          <a:pathLst>
            <a:path>
              <a:moveTo>
                <a:pt x="391227" y="3638267"/>
              </a:moveTo>
              <a:arcTo wR="2342254" hR="2342254" stAng="8784301" swAng="219539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00595-85F2-42E5-9EB5-E3214A5A0440}">
      <dsp:nvSpPr>
        <dsp:cNvPr id="0" name=""/>
        <dsp:cNvSpPr/>
      </dsp:nvSpPr>
      <dsp:spPr>
        <a:xfrm>
          <a:off x="1970" y="1627053"/>
          <a:ext cx="1804466" cy="11729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8 Regions</a:t>
          </a:r>
        </a:p>
      </dsp:txBody>
      <dsp:txXfrm>
        <a:off x="59226" y="1684309"/>
        <a:ext cx="1689954" cy="1058391"/>
      </dsp:txXfrm>
    </dsp:sp>
    <dsp:sp modelId="{A77F66AA-FE57-4DB8-8387-2529A84F5C5A}">
      <dsp:nvSpPr>
        <dsp:cNvPr id="0" name=""/>
        <dsp:cNvSpPr/>
      </dsp:nvSpPr>
      <dsp:spPr>
        <a:xfrm>
          <a:off x="789565" y="595047"/>
          <a:ext cx="4684508" cy="4684508"/>
        </a:xfrm>
        <a:custGeom>
          <a:avLst/>
          <a:gdLst/>
          <a:ahLst/>
          <a:cxnLst/>
          <a:rect l="0" t="0" r="0" b="0"/>
          <a:pathLst>
            <a:path>
              <a:moveTo>
                <a:pt x="408305" y="1020892"/>
              </a:moveTo>
              <a:arcTo wR="2342254" hR="2342254" stAng="12860560" swAng="196035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177E7-BAE8-1A4A-8B26-DB70BD6996F1}">
      <dsp:nvSpPr>
        <dsp:cNvPr id="0" name=""/>
        <dsp:cNvSpPr/>
      </dsp:nvSpPr>
      <dsp:spPr>
        <a:xfrm>
          <a:off x="1437331" y="384205"/>
          <a:ext cx="4648871" cy="480175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99000">
              <a:schemeClr val="accent4"/>
            </a:gs>
            <a:gs pos="99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 </a:t>
          </a:r>
          <a:r>
            <a:rPr lang="en-US" sz="1900" b="1" kern="1200" dirty="0">
              <a:solidFill>
                <a:schemeClr val="tx1"/>
              </a:solidFill>
            </a:rPr>
            <a:t>Absence, Exclusions and  </a:t>
          </a:r>
          <a:r>
            <a:rPr lang="en-US" sz="1900" b="1" kern="1200" dirty="0" err="1">
              <a:solidFill>
                <a:schemeClr val="tx1"/>
              </a:solidFill>
            </a:rPr>
            <a:t>Behaviour</a:t>
          </a:r>
          <a:r>
            <a:rPr lang="en-US" sz="1900" b="1" kern="1200" dirty="0">
              <a:solidFill>
                <a:schemeClr val="tx1"/>
              </a:solidFill>
            </a:rPr>
            <a:t> and Attitudes to Learning</a:t>
          </a:r>
        </a:p>
      </dsp:txBody>
      <dsp:txXfrm>
        <a:off x="3964878" y="1270242"/>
        <a:ext cx="1577295" cy="1600583"/>
      </dsp:txXfrm>
    </dsp:sp>
    <dsp:sp modelId="{3185E905-FACF-D744-BC4E-1C6B34E884B6}">
      <dsp:nvSpPr>
        <dsp:cNvPr id="0" name=""/>
        <dsp:cNvSpPr/>
      </dsp:nvSpPr>
      <dsp:spPr>
        <a:xfrm>
          <a:off x="1272007" y="424696"/>
          <a:ext cx="4865686" cy="48656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100000">
              <a:schemeClr val="accent6"/>
            </a:gs>
            <a:gs pos="10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Progress against support plan targets / EHCP outcomes  </a:t>
          </a:r>
        </a:p>
      </dsp:txBody>
      <dsp:txXfrm>
        <a:off x="2604278" y="3494713"/>
        <a:ext cx="2201143" cy="1506045"/>
      </dsp:txXfrm>
    </dsp:sp>
    <dsp:sp modelId="{868159A8-8639-3B44-8431-F3584D36FEE5}">
      <dsp:nvSpPr>
        <dsp:cNvPr id="0" name=""/>
        <dsp:cNvSpPr/>
      </dsp:nvSpPr>
      <dsp:spPr>
        <a:xfrm>
          <a:off x="1220868" y="390053"/>
          <a:ext cx="4865686" cy="475805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100000">
              <a:srgbClr val="FF0000"/>
            </a:gs>
            <a:gs pos="10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Attainment and Progress against ‘age-related’ outcomes   </a:t>
          </a:r>
        </a:p>
      </dsp:txBody>
      <dsp:txXfrm>
        <a:off x="1742192" y="1324671"/>
        <a:ext cx="1650857" cy="1586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C9B36-AC51-4D75-82DF-B2C29C694BE1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85C4B-FEFB-46FA-A1FE-EECC69339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9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85C4B-FEFB-46FA-A1FE-EECC693392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4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85C4B-FEFB-46FA-A1FE-EECC693392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6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91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AB2D4-3CCB-F447-9367-A5ABB70C35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4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AB2D4-3CCB-F447-9367-A5ABB70C35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8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D475-0B85-48CD-8765-88258F08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C4F11-8E31-47A4-8733-40A95C100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4BFD3-D731-4A9D-87A5-3C97C732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2FC-934E-4EBF-8C37-2F49CC80F66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F30FC-2F32-46B0-ADB8-13B7FA89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EBB35-3891-4CDC-A225-5CFE99ED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BD23-6445-48DC-9FEA-5D633DEF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6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EC92-069A-4648-9B18-4D2F1574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C3674-708C-471D-B48C-C02A85110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3223-0786-4BF2-94FC-B300300E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2FC-934E-4EBF-8C37-2F49CC80F66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E8E4B-3220-4BF3-867E-99B07B19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5B8B6-4192-4346-9E30-E8D4629D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BD23-6445-48DC-9FEA-5D633DEF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2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2D7A0-6324-45FC-8324-333D18DEA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11ED8-2236-47C7-B12B-0AD1E807C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F6E48-AABE-4640-B61E-A6A571F09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2FC-934E-4EBF-8C37-2F49CC80F66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07645-2AC0-493C-966A-6D3D36E5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B6E95-8975-4034-A2E5-1542EE24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BD23-6445-48DC-9FEA-5D633DEF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7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A428-A9AE-1C40-98B3-EFCBDE43E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BE136-E129-3043-9FBB-E7AFB17AB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A7C85-6D86-6F45-9F32-4D35ABFF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A90-89CA-0747-868E-28F7D249F3C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288A4-A158-7346-A381-D0303EB0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54DF3-1099-6C48-ABF3-97A95B5C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635-8447-AF4D-9552-BB1526A4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4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69E9-FBE5-E641-81E7-7AA715B3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19477-1C5F-124D-95AC-9DD756F7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1EAE4-854E-E04E-894C-D7DDBB7E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A90-89CA-0747-868E-28F7D249F3C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6E99-A576-2742-873C-912F4745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9EE3A-C237-384E-960F-967C659E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635-8447-AF4D-9552-BB1526A4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5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21E8-F007-0D44-B035-C1D3B565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6EBA0-8BD0-AF48-87F8-93462C2F1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CCFB9-73EE-504B-A5DF-289927F1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A90-89CA-0747-868E-28F7D249F3C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5DD5E-7231-6C4E-B0B0-DB320878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78BB3-1978-0B4A-BE87-BC84DB1D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635-8447-AF4D-9552-BB1526A4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6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F36B-7CEC-BA48-A3B5-262A049B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3AB78-794F-1A47-9F14-A76528531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DE2E6-19D5-6B4D-A70A-8703F74DF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9C196-899A-B84F-AF6F-74A94CDA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A90-89CA-0747-868E-28F7D249F3C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C2B77-4885-A84D-A512-5E763504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694E9-AA67-AA41-A808-BD326C6B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635-8447-AF4D-9552-BB1526A4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97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3BEF-30DD-4445-9D74-9A11608E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DEBA0-4D5A-D141-B290-B4E982E5B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19E7E-120D-D649-AA22-AE6EF1FA5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832BB-CBE7-3945-90F1-4DEEB8A46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6510C-BC10-834F-B430-BEB4600E5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4513B-6CDC-9F4C-9F6D-90C85281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A90-89CA-0747-868E-28F7D249F3C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5B2F82-223E-8748-BB50-ED589FC2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84679-8416-244F-9BA8-6B19C148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635-8447-AF4D-9552-BB1526A4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93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8F87-3B23-264E-9F36-A267A925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21E45-BE44-FE4E-B298-6F00D0CB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A90-89CA-0747-868E-28F7D249F3C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30D5F-CF82-5E4D-AEA0-3075F0C2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12BFD-D163-8E4D-87AA-F46FACC2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635-8447-AF4D-9552-BB1526A4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3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513BE-4C6C-7145-B014-0DA8B616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A90-89CA-0747-868E-28F7D249F3C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B7F88-1B87-BD44-969C-7F46BDAA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86034-71A4-B343-B856-BA55CB30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635-8447-AF4D-9552-BB1526A4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0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4E19-555B-044E-8E01-B619A40D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93A7-7084-8C40-8595-AEEC1E2D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F2826-D413-AD48-A848-151339EE4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69A6E-341D-3040-88C7-84D4FF04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A90-89CA-0747-868E-28F7D249F3C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E824D-5587-7846-9782-4EDBD951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1C72B-F9F7-F548-84C4-06235696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635-8447-AF4D-9552-BB1526A4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8B07-A27E-4B48-9F8E-DD489EEE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5CEB-E530-4BFB-94C7-C3F303DA2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3273C-22BA-4D8B-B23D-D2741BEB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2FC-934E-4EBF-8C37-2F49CC80F66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CAD9B-4360-4482-99B5-482B5F05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23E66-29B3-481B-A17F-9F55FF1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BD23-6445-48DC-9FEA-5D633DEF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28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90565-99DA-2D45-8FD0-F9CDEEAF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767FE-9285-9D4A-BB35-BB12D2532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09954-3BE7-314F-B45C-E241B1456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08ABC-6DA5-A94C-9C59-6D7EE91D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A90-89CA-0747-868E-28F7D249F3C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41C47-ADCF-6F4F-BBF5-991E7C6A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9456F-59A3-E24D-BC77-D6EFC58B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635-8447-AF4D-9552-BB1526A4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13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051-7EAA-4E4B-81D5-50C5E562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994FF-B6B6-5C40-A419-544E16C8D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04D71-D4E9-1B40-9379-087B7ADF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A90-89CA-0747-868E-28F7D249F3C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2B472-BAB8-7245-8658-E6ED840D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91153-FC95-614F-B8F0-57E9CBA1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635-8447-AF4D-9552-BB1526A4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1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60190-92E9-4D4A-A644-4F41A0971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9DC3A-0923-9B4F-859B-E7C40D7C6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5E0A-50C2-E04E-8B54-13F0E0AB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7A90-89CA-0747-868E-28F7D249F3C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9F53B-881C-E943-95D9-B67EC7A8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ED31A-4930-634D-92BC-A83499A8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635-8447-AF4D-9552-BB1526A4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8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21DB-DC64-440D-BCCB-C81686E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1BB67-BDBF-46E4-8C72-293D609C7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DBEC6-FAF1-4AF4-BFDB-A4E04F7D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2FC-934E-4EBF-8C37-2F49CC80F66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48F57-DC51-44A8-BC77-2CDF9A23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6ABE5-0BCF-4A15-80EF-5B4C4894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BD23-6445-48DC-9FEA-5D633DEF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6F00-224F-4A86-89CA-8B48DC37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5D50-8D54-49A0-A6AA-5AF6001E8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6CA2F-6721-46D8-ABAB-84E06BF3F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8ED73-6E49-4999-A2B0-D7F891D7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2FC-934E-4EBF-8C37-2F49CC80F66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D3DA1-7063-411D-A565-65B1495D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217DA-7625-4F45-8EB7-33F8F2CE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BD23-6445-48DC-9FEA-5D633DEF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3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129D-290B-4B71-9609-A557797D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C7E0B-02D9-4B69-898D-1D7C26530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4D47B-373D-434B-9C4F-B9175EC6D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30030-D187-4F26-8EDF-5D5DE9661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DB04C-A970-4188-A577-4F6AA78E4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57262-7F5B-400E-90DC-B77F9B7E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2FC-934E-4EBF-8C37-2F49CC80F66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22141-705D-4450-A83F-4B09FAB9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4C3C4-AA13-44D6-A45B-D7FCB3A7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BD23-6445-48DC-9FEA-5D633DEF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0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5474-D425-4C24-8F4F-4097C9A4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FE013-5EE7-4807-B4CC-FB6B2EC3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2FC-934E-4EBF-8C37-2F49CC80F66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2ECAF-9C90-46C2-84AF-E98B4C1E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3D14B-8899-4915-A09D-DE95E391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BD23-6445-48DC-9FEA-5D633DEF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1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EFDD10-55F8-46A6-B73C-490F4C0E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2FC-934E-4EBF-8C37-2F49CC80F66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B34C3-6CFC-4AAF-8EF1-342D4A77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A447B-E2A5-4838-B1F1-9A291415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BD23-6445-48DC-9FEA-5D633DEF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33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63E4-E179-4735-926A-26E94F74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F06B4-A356-40F2-9C2E-8DF9390D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18A8D-6E60-4C84-B54D-35E629E93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BE1F6-D032-4BA1-AAC0-569AC30E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2FC-934E-4EBF-8C37-2F49CC80F66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5A8A9-174D-479F-95FF-F770CF0E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AAD82-F84F-49C2-93C6-70E55814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BD23-6445-48DC-9FEA-5D633DEF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55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19F7-1A77-4D12-B0F9-B6537C3A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953377-1D4E-46AD-9C30-D5AD61526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E7FCC-F58A-43B1-8C34-305BF6682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FD7A2-B0C3-4C48-AD27-FA476832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2FC-934E-4EBF-8C37-2F49CC80F66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71B5D-BD1C-4E12-97CD-59966DF3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B1124-B08A-4E44-8E2B-ABE40D4E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BD23-6445-48DC-9FEA-5D633DEF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0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75F17-F86A-43D3-8A13-86C84A99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0EC32-0515-4D13-8504-99561E47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E97B3-1787-4649-B2B6-53C3DE910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02FC-934E-4EBF-8C37-2F49CC80F66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24A0A-EB54-43F8-840B-5A1226B9F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5AD4B-19A3-4004-B58F-7810CF59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BD23-6445-48DC-9FEA-5D633DEFC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4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6A533F-389C-3941-B510-AABCFBD2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48549-D458-8F45-B488-886FDAEBE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E3B63-C0B9-8F49-9EF5-3FA67F96F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7A90-89CA-0747-868E-28F7D249F3C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7968-37BE-B948-A5CA-502C8CD82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CA8F-C8CC-C648-8A82-DCAE654B1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2E635-8447-AF4D-9552-BB1526A4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5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statistics/special-educational-needs-in-england-january-2020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publishing.service.gov.uk/government/uploads/system/uploads/attachment_data/file/882802/Special_educational_needs_and_disability_-_an_analysis_and_summary_of_data_sources.pdf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-education-statistics.service.gov.uk/find-statistics/permanent-and-fixed-period-exclusions-in-england" TargetMode="External"/><Relationship Id="rId2" Type="http://schemas.openxmlformats.org/officeDocument/2006/relationships/hyperlink" Target="https://www.gov.uk/government/statistics/pupil-absence-in-schools-in-england-2018-to-2019" TargetMode="Externa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phonics-screening-check-and-key-stage-1-assessments-england-2019" TargetMode="External"/><Relationship Id="rId2" Type="http://schemas.openxmlformats.org/officeDocument/2006/relationships/hyperlink" Target="https://www.gov.uk/government/statistics/early-years-foundation-stage-profile-results-2018-to-2019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gov.uk/government/statistics/national-curriculum-assessments-key-stage-2-2019-revise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statistics/key-stage-4-performance-2019-revised" TargetMode="Externa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phonics-screening-check-and-key-stage-1-assessments-england-2019" TargetMode="External"/><Relationship Id="rId2" Type="http://schemas.openxmlformats.org/officeDocument/2006/relationships/hyperlink" Target="https://www.gov.uk/government/statistics/early-years-foundation-stage-profile-results-2018-to-2019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gov.uk/government/statistics/national-curriculum-assessments-key-stage-2-2019-revis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mailto:mamalcolm@wholeschoolsend.com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RSL.LWY@wholeschoolsend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DRSL2.LWY@wholeschoolsend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mailto:mamalcolm@wholeschoolsend.com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BD1D-6590-447F-854C-DB79BF9B6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1982" y="1526240"/>
            <a:ext cx="8288035" cy="1095059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Making Data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08EE-B06A-4757-878D-218FEE710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1981" y="3022932"/>
            <a:ext cx="8288035" cy="19292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>
                <a:solidFill>
                  <a:srgbClr val="508567"/>
                </a:solidFill>
              </a:rPr>
              <a:t>Malcolm Reeve - National SEND Leader</a:t>
            </a:r>
          </a:p>
          <a:p>
            <a:pPr algn="ctr"/>
            <a:r>
              <a:rPr lang="en-GB" dirty="0">
                <a:solidFill>
                  <a:srgbClr val="508567"/>
                </a:solidFill>
              </a:rPr>
              <a:t>Angela Holdsworth/ Lidia Gardner/ Nicole Dempsey – Regional SEND Leaders</a:t>
            </a:r>
          </a:p>
          <a:p>
            <a:pPr algn="ctr"/>
            <a:r>
              <a:rPr lang="en-GB" dirty="0">
                <a:solidFill>
                  <a:srgbClr val="508567"/>
                </a:solidFill>
              </a:rPr>
              <a:t>Lancashire and West Yorkshire</a:t>
            </a:r>
          </a:p>
          <a:p>
            <a:pPr algn="ctr"/>
            <a:r>
              <a:rPr lang="en-GB" dirty="0">
                <a:solidFill>
                  <a:srgbClr val="508567"/>
                </a:solidFill>
              </a:rPr>
              <a:t>19th November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2CD10-2BCE-491E-A56D-4F7A36CA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5968" y="6041362"/>
            <a:ext cx="4883926" cy="36512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6213559-3989-42D4-96B6-E9E016000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7" y="5327596"/>
            <a:ext cx="1612793" cy="124722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353355B-B0A9-4B71-85E7-7130703F67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06" y="5687838"/>
            <a:ext cx="2608783" cy="88698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1177213-6042-472D-8B5D-ED19511F0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87" y="5854966"/>
            <a:ext cx="2214426" cy="7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6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 txBox="1">
            <a:spLocks/>
          </p:cNvSpPr>
          <p:nvPr/>
        </p:nvSpPr>
        <p:spPr bwMode="auto">
          <a:xfrm>
            <a:off x="2353384" y="344725"/>
            <a:ext cx="7772400" cy="71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The 6 Pillars of SEND Leadership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B55D37-1E10-BA48-87BC-9C2878AE1C91}"/>
              </a:ext>
            </a:extLst>
          </p:cNvPr>
          <p:cNvGrpSpPr/>
          <p:nvPr/>
        </p:nvGrpSpPr>
        <p:grpSpPr>
          <a:xfrm>
            <a:off x="1524000" y="1058375"/>
            <a:ext cx="1598100" cy="5761751"/>
            <a:chOff x="207907" y="1527175"/>
            <a:chExt cx="1748971" cy="5300662"/>
          </a:xfrm>
        </p:grpSpPr>
        <p:pic>
          <p:nvPicPr>
            <p:cNvPr id="67585" name="Picture 1" descr="roman-pillar-icon-cartoon-style-vector-23844209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94" t="2963" r="34605" b="10184"/>
            <a:stretch>
              <a:fillRect/>
            </a:stretch>
          </p:blipFill>
          <p:spPr bwMode="auto">
            <a:xfrm>
              <a:off x="207907" y="1527175"/>
              <a:ext cx="1748971" cy="530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BF5DDD4-5343-1E4B-A99E-DEC3032DA3A0}"/>
                </a:ext>
              </a:extLst>
            </p:cNvPr>
            <p:cNvSpPr txBox="1"/>
            <p:nvPr/>
          </p:nvSpPr>
          <p:spPr>
            <a:xfrm rot="16200000">
              <a:off x="-552483" y="3715073"/>
              <a:ext cx="3269752" cy="909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Know Chapter 6 of the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SEND Code of Practice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DE966A-D7C3-BE44-BA1D-A04FC5000DF4}"/>
                </a:ext>
              </a:extLst>
            </p:cNvPr>
            <p:cNvSpPr txBox="1"/>
            <p:nvPr/>
          </p:nvSpPr>
          <p:spPr>
            <a:xfrm>
              <a:off x="829384" y="5922987"/>
              <a:ext cx="403950" cy="65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55F5EBB-C203-1F4F-A6E2-79920055A467}"/>
              </a:ext>
            </a:extLst>
          </p:cNvPr>
          <p:cNvGrpSpPr/>
          <p:nvPr/>
        </p:nvGrpSpPr>
        <p:grpSpPr>
          <a:xfrm>
            <a:off x="3121496" y="1066086"/>
            <a:ext cx="1588683" cy="5754040"/>
            <a:chOff x="2042656" y="1527175"/>
            <a:chExt cx="1748971" cy="5300662"/>
          </a:xfrm>
        </p:grpSpPr>
        <p:pic>
          <p:nvPicPr>
            <p:cNvPr id="11" name="Picture 1" descr="roman-pillar-icon-cartoon-style-vector-23844209.jpg">
              <a:extLst>
                <a:ext uri="{FF2B5EF4-FFF2-40B4-BE49-F238E27FC236}">
                  <a16:creationId xmlns:a16="http://schemas.microsoft.com/office/drawing/2014/main" id="{706539F8-D336-8F4B-A538-8E155999D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94" t="2963" r="34605" b="10184"/>
            <a:stretch>
              <a:fillRect/>
            </a:stretch>
          </p:blipFill>
          <p:spPr bwMode="auto">
            <a:xfrm>
              <a:off x="2042656" y="1527175"/>
              <a:ext cx="1748971" cy="530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FC5219-61C4-4A42-8CC9-F3473A09AB4D}"/>
                </a:ext>
              </a:extLst>
            </p:cNvPr>
            <p:cNvSpPr txBox="1"/>
            <p:nvPr/>
          </p:nvSpPr>
          <p:spPr>
            <a:xfrm rot="16200000">
              <a:off x="1546754" y="3752303"/>
              <a:ext cx="2723327" cy="914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 Overview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of SEND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6478E4-57A6-C043-A07B-A4DC1832FF10}"/>
                </a:ext>
              </a:extLst>
            </p:cNvPr>
            <p:cNvSpPr txBox="1"/>
            <p:nvPr/>
          </p:nvSpPr>
          <p:spPr>
            <a:xfrm>
              <a:off x="2706443" y="5931277"/>
              <a:ext cx="403950" cy="65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C05B3F-C5CE-E745-AB48-5F80FFAEEFCE}"/>
              </a:ext>
            </a:extLst>
          </p:cNvPr>
          <p:cNvGrpSpPr/>
          <p:nvPr/>
        </p:nvGrpSpPr>
        <p:grpSpPr>
          <a:xfrm>
            <a:off x="4719597" y="1066086"/>
            <a:ext cx="1474375" cy="5754039"/>
            <a:chOff x="3876463" y="1519464"/>
            <a:chExt cx="1748971" cy="5300662"/>
          </a:xfrm>
        </p:grpSpPr>
        <p:pic>
          <p:nvPicPr>
            <p:cNvPr id="15" name="Picture 1" descr="roman-pillar-icon-cartoon-style-vector-23844209.jpg">
              <a:extLst>
                <a:ext uri="{FF2B5EF4-FFF2-40B4-BE49-F238E27FC236}">
                  <a16:creationId xmlns:a16="http://schemas.microsoft.com/office/drawing/2014/main" id="{DE3FC618-B4A7-2B4D-B2D4-B6F0A54BB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94" t="2963" r="34605" b="10184"/>
            <a:stretch>
              <a:fillRect/>
            </a:stretch>
          </p:blipFill>
          <p:spPr bwMode="auto">
            <a:xfrm>
              <a:off x="3876463" y="1519464"/>
              <a:ext cx="1748971" cy="530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6CE858-9311-6E49-AE93-89C886A8E6B7}"/>
                </a:ext>
              </a:extLst>
            </p:cNvPr>
            <p:cNvSpPr txBox="1"/>
            <p:nvPr/>
          </p:nvSpPr>
          <p:spPr>
            <a:xfrm rot="16200000">
              <a:off x="3229749" y="3903684"/>
              <a:ext cx="3006852" cy="547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SEND Review Report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B5025C-545E-E744-B0F2-87EB5987831D}"/>
                </a:ext>
              </a:extLst>
            </p:cNvPr>
            <p:cNvSpPr txBox="1"/>
            <p:nvPr/>
          </p:nvSpPr>
          <p:spPr>
            <a:xfrm>
              <a:off x="4533940" y="5905222"/>
              <a:ext cx="403950" cy="65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9BBF72-32B0-0E45-B958-BB56E3C3E7AE}"/>
              </a:ext>
            </a:extLst>
          </p:cNvPr>
          <p:cNvGrpSpPr/>
          <p:nvPr/>
        </p:nvGrpSpPr>
        <p:grpSpPr>
          <a:xfrm>
            <a:off x="6226368" y="1066084"/>
            <a:ext cx="1474375" cy="5754039"/>
            <a:chOff x="5640804" y="1537228"/>
            <a:chExt cx="1748971" cy="5300662"/>
          </a:xfrm>
        </p:grpSpPr>
        <p:pic>
          <p:nvPicPr>
            <p:cNvPr id="13" name="Picture 1" descr="roman-pillar-icon-cartoon-style-vector-23844209.jpg">
              <a:extLst>
                <a:ext uri="{FF2B5EF4-FFF2-40B4-BE49-F238E27FC236}">
                  <a16:creationId xmlns:a16="http://schemas.microsoft.com/office/drawing/2014/main" id="{02003C08-D6B2-4D48-851B-BA9686D0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94" t="2963" r="34605" b="10184"/>
            <a:stretch>
              <a:fillRect/>
            </a:stretch>
          </p:blipFill>
          <p:spPr bwMode="auto">
            <a:xfrm>
              <a:off x="5640804" y="1537228"/>
              <a:ext cx="1748971" cy="530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BA964-9811-E349-8C6A-7530187B9138}"/>
                </a:ext>
              </a:extLst>
            </p:cNvPr>
            <p:cNvSpPr txBox="1"/>
            <p:nvPr/>
          </p:nvSpPr>
          <p:spPr>
            <a:xfrm rot="16200000">
              <a:off x="5126588" y="3968075"/>
              <a:ext cx="2720374" cy="547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SEND in a Nutshell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7EBF51-2446-DF46-93A0-7696B6EBC4AE}"/>
                </a:ext>
              </a:extLst>
            </p:cNvPr>
            <p:cNvSpPr txBox="1"/>
            <p:nvPr/>
          </p:nvSpPr>
          <p:spPr>
            <a:xfrm>
              <a:off x="6313654" y="5922987"/>
              <a:ext cx="403950" cy="65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65AB-C9AD-5449-B76E-EDFBBCD95924}"/>
              </a:ext>
            </a:extLst>
          </p:cNvPr>
          <p:cNvGrpSpPr/>
          <p:nvPr/>
        </p:nvGrpSpPr>
        <p:grpSpPr>
          <a:xfrm>
            <a:off x="9216932" y="1074456"/>
            <a:ext cx="1405999" cy="5745667"/>
            <a:chOff x="7369401" y="1537228"/>
            <a:chExt cx="1748971" cy="5300662"/>
          </a:xfrm>
        </p:grpSpPr>
        <p:pic>
          <p:nvPicPr>
            <p:cNvPr id="14" name="Picture 1" descr="roman-pillar-icon-cartoon-style-vector-23844209.jpg">
              <a:extLst>
                <a:ext uri="{FF2B5EF4-FFF2-40B4-BE49-F238E27FC236}">
                  <a16:creationId xmlns:a16="http://schemas.microsoft.com/office/drawing/2014/main" id="{73474CA2-B8FA-D646-9472-A6A2ED4F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94" t="2963" r="34605" b="10184"/>
            <a:stretch>
              <a:fillRect/>
            </a:stretch>
          </p:blipFill>
          <p:spPr bwMode="auto">
            <a:xfrm>
              <a:off x="7369401" y="1537228"/>
              <a:ext cx="1748971" cy="530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F02F67-0AAE-8A49-A33D-478042A8F2E8}"/>
                </a:ext>
              </a:extLst>
            </p:cNvPr>
            <p:cNvSpPr txBox="1"/>
            <p:nvPr/>
          </p:nvSpPr>
          <p:spPr>
            <a:xfrm rot="16200000">
              <a:off x="6993956" y="4002321"/>
              <a:ext cx="2520256" cy="574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Ofsted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and SEND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FF954D-365D-B84C-A2E0-D30AC96D6149}"/>
                </a:ext>
              </a:extLst>
            </p:cNvPr>
            <p:cNvSpPr txBox="1"/>
            <p:nvPr/>
          </p:nvSpPr>
          <p:spPr>
            <a:xfrm>
              <a:off x="8041572" y="5909252"/>
              <a:ext cx="403950" cy="65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165217-F69D-414E-8B87-DAE7C4BE5C61}"/>
              </a:ext>
            </a:extLst>
          </p:cNvPr>
          <p:cNvGrpSpPr/>
          <p:nvPr/>
        </p:nvGrpSpPr>
        <p:grpSpPr>
          <a:xfrm>
            <a:off x="7710162" y="1074457"/>
            <a:ext cx="1523164" cy="5754039"/>
            <a:chOff x="7369401" y="1537228"/>
            <a:chExt cx="1852781" cy="5300662"/>
          </a:xfrm>
        </p:grpSpPr>
        <p:pic>
          <p:nvPicPr>
            <p:cNvPr id="32" name="Picture 1" descr="roman-pillar-icon-cartoon-style-vector-23844209.jpg">
              <a:extLst>
                <a:ext uri="{FF2B5EF4-FFF2-40B4-BE49-F238E27FC236}">
                  <a16:creationId xmlns:a16="http://schemas.microsoft.com/office/drawing/2014/main" id="{924FCF59-9D2A-FA44-AF50-4CD4ED948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94" t="2963" r="34605" b="10184"/>
            <a:stretch>
              <a:fillRect/>
            </a:stretch>
          </p:blipFill>
          <p:spPr bwMode="auto">
            <a:xfrm>
              <a:off x="7369401" y="1537228"/>
              <a:ext cx="1852781" cy="530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D5C153-1819-2A4A-A1F0-832336A64E2F}"/>
                </a:ext>
              </a:extLst>
            </p:cNvPr>
            <p:cNvSpPr txBox="1"/>
            <p:nvPr/>
          </p:nvSpPr>
          <p:spPr>
            <a:xfrm rot="16200000">
              <a:off x="6666846" y="3780042"/>
              <a:ext cx="3257892" cy="1010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SEND Development 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Transformation Plan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B98B35-8E6A-D54F-A04A-ECB7DD2BD18A}"/>
                </a:ext>
              </a:extLst>
            </p:cNvPr>
            <p:cNvSpPr txBox="1"/>
            <p:nvPr/>
          </p:nvSpPr>
          <p:spPr>
            <a:xfrm>
              <a:off x="8112641" y="5922987"/>
              <a:ext cx="403950" cy="65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7" name="Cloud 26">
            <a:extLst>
              <a:ext uri="{FF2B5EF4-FFF2-40B4-BE49-F238E27FC236}">
                <a16:creationId xmlns:a16="http://schemas.microsoft.com/office/drawing/2014/main" id="{1EA83565-2116-C747-A95D-FDA4991EA910}"/>
              </a:ext>
            </a:extLst>
          </p:cNvPr>
          <p:cNvSpPr/>
          <p:nvPr/>
        </p:nvSpPr>
        <p:spPr>
          <a:xfrm rot="20436031">
            <a:off x="18068" y="353316"/>
            <a:ext cx="2298273" cy="999490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In the beginning….</a:t>
            </a:r>
          </a:p>
        </p:txBody>
      </p:sp>
    </p:spTree>
    <p:extLst>
      <p:ext uri="{BB962C8B-B14F-4D97-AF65-F5344CB8AC3E}">
        <p14:creationId xmlns:p14="http://schemas.microsoft.com/office/powerpoint/2010/main" val="413242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2712" y="3179444"/>
            <a:ext cx="4613525" cy="3692875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5933" y="6722185"/>
            <a:ext cx="428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1009" y="6457892"/>
            <a:ext cx="4295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683250" y="3773011"/>
          <a:ext cx="825500" cy="18034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163030" y="3183008"/>
            <a:ext cx="324032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Absence, Exclusions, Outcomes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555787" y="3453931"/>
          <a:ext cx="3946808" cy="525780"/>
        </p:xfrm>
        <a:graphic>
          <a:graphicData uri="http://schemas.openxmlformats.org/drawingml/2006/table">
            <a:tbl>
              <a:tblPr/>
              <a:tblGrid>
                <a:gridCol w="44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609">
                  <a:extLst>
                    <a:ext uri="{9D8B030D-6E8A-4147-A177-3AD203B41FA5}">
                      <a16:colId xmlns:a16="http://schemas.microsoft.com/office/drawing/2014/main" val="243932960"/>
                    </a:ext>
                  </a:extLst>
                </a:gridCol>
                <a:gridCol w="61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609">
                  <a:extLst>
                    <a:ext uri="{9D8B030D-6E8A-4147-A177-3AD203B41FA5}">
                      <a16:colId xmlns:a16="http://schemas.microsoft.com/office/drawing/2014/main" val="980216194"/>
                    </a:ext>
                  </a:extLst>
                </a:gridCol>
              </a:tblGrid>
              <a:tr h="11818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                 Overall absence:  % of sessions missed in primary schools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220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National 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SEN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School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SEN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National 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SEN Support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School 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SEN Support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National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School 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85"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  <a:r>
                        <a:rPr lang="mr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-1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</a:t>
                      </a:r>
                      <a:endParaRPr lang="mr-IN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3.7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3.6</a:t>
                      </a:r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5.4</a:t>
                      </a:r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6.3</a:t>
                      </a:r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7.0</a:t>
                      </a:r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7.8</a:t>
                      </a:r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137871" y="3172990"/>
            <a:ext cx="4530129" cy="369814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			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563298" y="4030951"/>
          <a:ext cx="4540210" cy="916940"/>
        </p:xfrm>
        <a:graphic>
          <a:graphicData uri="http://schemas.openxmlformats.org/drawingml/2006/table">
            <a:tbl>
              <a:tblPr/>
              <a:tblGrid>
                <a:gridCol w="4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295">
                  <a:extLst>
                    <a:ext uri="{9D8B030D-6E8A-4147-A177-3AD203B41FA5}">
                      <a16:colId xmlns:a16="http://schemas.microsoft.com/office/drawing/2014/main" val="2654753926"/>
                    </a:ext>
                  </a:extLst>
                </a:gridCol>
                <a:gridCol w="311798">
                  <a:extLst>
                    <a:ext uri="{9D8B030D-6E8A-4147-A177-3AD203B41FA5}">
                      <a16:colId xmlns:a16="http://schemas.microsoft.com/office/drawing/2014/main" val="3252411099"/>
                    </a:ext>
                  </a:extLst>
                </a:gridCol>
                <a:gridCol w="337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3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77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7782">
                  <a:extLst>
                    <a:ext uri="{9D8B030D-6E8A-4147-A177-3AD203B41FA5}">
                      <a16:colId xmlns:a16="http://schemas.microsoft.com/office/drawing/2014/main" val="3565102251"/>
                    </a:ext>
                  </a:extLst>
                </a:gridCol>
                <a:gridCol w="344278">
                  <a:extLst>
                    <a:ext uri="{9D8B030D-6E8A-4147-A177-3AD203B41FA5}">
                      <a16:colId xmlns:a16="http://schemas.microsoft.com/office/drawing/2014/main" val="4004767502"/>
                    </a:ext>
                  </a:extLst>
                </a:gridCol>
              </a:tblGrid>
              <a:tr h="11759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Rate of exclusions in primary schools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98">
                <a:tc rowSpan="2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% Permanent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% Fixed term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05">
                <a:tc v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SEN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SEN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SEN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SEN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98"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</a:t>
                      </a:r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  <a:r>
                        <a:rPr lang="mr-IN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-1</a:t>
                      </a:r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  <a:endParaRPr lang="mr-IN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0.39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0.86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7.07 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5.63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13.44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2018-19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0.00 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0.12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0.38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6.90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13.61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522365" y="-3630"/>
            <a:ext cx="4613872" cy="318307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TFPreCursivefk" panose="0300040000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37871" y="-937"/>
            <a:ext cx="4530129" cy="317392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1362" y="24267"/>
            <a:ext cx="355468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Identification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(Jan 2020 census data)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5596" y="6928"/>
            <a:ext cx="355468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Quality Teaching and Intervention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9357" y="3174400"/>
            <a:ext cx="355468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Strengths and Areas for Development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586443" y="1537910"/>
          <a:ext cx="3984707" cy="1552950"/>
        </p:xfrm>
        <a:graphic>
          <a:graphicData uri="http://schemas.openxmlformats.org/drawingml/2006/table">
            <a:tbl>
              <a:tblPr/>
              <a:tblGrid>
                <a:gridCol w="1033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435"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Cognition and Learning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Communication &amp; Interaction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435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435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4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Social, Emotional and Mental Health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Sensory and/or Physical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435"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435"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236906" y="337837"/>
          <a:ext cx="4334244" cy="1130176"/>
        </p:xfrm>
        <a:graphic>
          <a:graphicData uri="http://schemas.openxmlformats.org/drawingml/2006/table">
            <a:tbl>
              <a:tblPr/>
              <a:tblGrid>
                <a:gridCol w="2167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544"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High Quality Teaching for All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93107" y="3810694"/>
          <a:ext cx="4310770" cy="991428"/>
        </p:xfrm>
        <a:graphic>
          <a:graphicData uri="http://schemas.openxmlformats.org/drawingml/2006/table">
            <a:tbl>
              <a:tblPr/>
              <a:tblGrid>
                <a:gridCol w="431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85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3 ways we are supporting pupils with SEND </a:t>
                      </a: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and their families during the Covid-19 pandemic: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57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857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857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93106" y="4820201"/>
          <a:ext cx="4334244" cy="994244"/>
        </p:xfrm>
        <a:graphic>
          <a:graphicData uri="http://schemas.openxmlformats.org/drawingml/2006/table">
            <a:tbl>
              <a:tblPr/>
              <a:tblGrid>
                <a:gridCol w="433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561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Our 3 key strengths in SEND: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61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561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61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193106" y="5840952"/>
          <a:ext cx="4334244" cy="1010120"/>
        </p:xfrm>
        <a:graphic>
          <a:graphicData uri="http://schemas.openxmlformats.org/drawingml/2006/table">
            <a:tbl>
              <a:tblPr/>
              <a:tblGrid>
                <a:gridCol w="433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53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Our 3 key areas for development for SEND: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7C6ECCD-D8FD-2246-ACD2-97BF52EE4DC9}"/>
              </a:ext>
            </a:extLst>
          </p:cNvPr>
          <p:cNvGraphicFramePr>
            <a:graphicFrameLocks noGrp="1"/>
          </p:cNvGraphicFramePr>
          <p:nvPr/>
        </p:nvGraphicFramePr>
        <p:xfrm>
          <a:off x="1553984" y="4956935"/>
          <a:ext cx="4547720" cy="782320"/>
        </p:xfrm>
        <a:graphic>
          <a:graphicData uri="http://schemas.openxmlformats.org/drawingml/2006/table">
            <a:tbl>
              <a:tblPr/>
              <a:tblGrid>
                <a:gridCol w="42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943">
                  <a:extLst>
                    <a:ext uri="{9D8B030D-6E8A-4147-A177-3AD203B41FA5}">
                      <a16:colId xmlns:a16="http://schemas.microsoft.com/office/drawing/2014/main" val="2032502749"/>
                    </a:ext>
                  </a:extLst>
                </a:gridCol>
                <a:gridCol w="343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943">
                  <a:extLst>
                    <a:ext uri="{9D8B030D-6E8A-4147-A177-3AD203B41FA5}">
                      <a16:colId xmlns:a16="http://schemas.microsoft.com/office/drawing/2014/main" val="1331173458"/>
                    </a:ext>
                  </a:extLst>
                </a:gridCol>
                <a:gridCol w="343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3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39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3943">
                  <a:extLst>
                    <a:ext uri="{9D8B030D-6E8A-4147-A177-3AD203B41FA5}">
                      <a16:colId xmlns:a16="http://schemas.microsoft.com/office/drawing/2014/main" val="319739959"/>
                    </a:ext>
                  </a:extLst>
                </a:gridCol>
                <a:gridCol w="343943">
                  <a:extLst>
                    <a:ext uri="{9D8B030D-6E8A-4147-A177-3AD203B41FA5}">
                      <a16:colId xmlns:a16="http://schemas.microsoft.com/office/drawing/2014/main" val="2658419252"/>
                    </a:ext>
                  </a:extLst>
                </a:gridCol>
              </a:tblGrid>
              <a:tr h="124752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Outcomes in primary schools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  % EYFSP achieving GLD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 % Y1 meeting expected standard in phonics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 All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 All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 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 All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 All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 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296"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  <a:r>
                        <a:rPr lang="mr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-1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</a:t>
                      </a:r>
                      <a:endParaRPr lang="mr-IN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0A974F9-226C-ED40-8AF2-64EFB0912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45932"/>
              </p:ext>
            </p:extLst>
          </p:nvPr>
        </p:nvGraphicFramePr>
        <p:xfrm>
          <a:off x="1555787" y="5743019"/>
          <a:ext cx="4547721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51">
                  <a:extLst>
                    <a:ext uri="{9D8B030D-6E8A-4147-A177-3AD203B41FA5}">
                      <a16:colId xmlns:a16="http://schemas.microsoft.com/office/drawing/2014/main" val="4162050570"/>
                    </a:ext>
                  </a:extLst>
                </a:gridCol>
                <a:gridCol w="372087">
                  <a:extLst>
                    <a:ext uri="{9D8B030D-6E8A-4147-A177-3AD203B41FA5}">
                      <a16:colId xmlns:a16="http://schemas.microsoft.com/office/drawing/2014/main" val="1148282058"/>
                    </a:ext>
                  </a:extLst>
                </a:gridCol>
                <a:gridCol w="372087">
                  <a:extLst>
                    <a:ext uri="{9D8B030D-6E8A-4147-A177-3AD203B41FA5}">
                      <a16:colId xmlns:a16="http://schemas.microsoft.com/office/drawing/2014/main" val="1609477420"/>
                    </a:ext>
                  </a:extLst>
                </a:gridCol>
                <a:gridCol w="372087">
                  <a:extLst>
                    <a:ext uri="{9D8B030D-6E8A-4147-A177-3AD203B41FA5}">
                      <a16:colId xmlns:a16="http://schemas.microsoft.com/office/drawing/2014/main" val="3457164545"/>
                    </a:ext>
                  </a:extLst>
                </a:gridCol>
                <a:gridCol w="372087">
                  <a:extLst>
                    <a:ext uri="{9D8B030D-6E8A-4147-A177-3AD203B41FA5}">
                      <a16:colId xmlns:a16="http://schemas.microsoft.com/office/drawing/2014/main" val="233949936"/>
                    </a:ext>
                  </a:extLst>
                </a:gridCol>
                <a:gridCol w="372087">
                  <a:extLst>
                    <a:ext uri="{9D8B030D-6E8A-4147-A177-3AD203B41FA5}">
                      <a16:colId xmlns:a16="http://schemas.microsoft.com/office/drawing/2014/main" val="404084224"/>
                    </a:ext>
                  </a:extLst>
                </a:gridCol>
                <a:gridCol w="372087">
                  <a:extLst>
                    <a:ext uri="{9D8B030D-6E8A-4147-A177-3AD203B41FA5}">
                      <a16:colId xmlns:a16="http://schemas.microsoft.com/office/drawing/2014/main" val="1201907241"/>
                    </a:ext>
                  </a:extLst>
                </a:gridCol>
                <a:gridCol w="372087">
                  <a:extLst>
                    <a:ext uri="{9D8B030D-6E8A-4147-A177-3AD203B41FA5}">
                      <a16:colId xmlns:a16="http://schemas.microsoft.com/office/drawing/2014/main" val="1037164615"/>
                    </a:ext>
                  </a:extLst>
                </a:gridCol>
                <a:gridCol w="372087">
                  <a:extLst>
                    <a:ext uri="{9D8B030D-6E8A-4147-A177-3AD203B41FA5}">
                      <a16:colId xmlns:a16="http://schemas.microsoft.com/office/drawing/2014/main" val="1384896235"/>
                    </a:ext>
                  </a:extLst>
                </a:gridCol>
                <a:gridCol w="372087">
                  <a:extLst>
                    <a:ext uri="{9D8B030D-6E8A-4147-A177-3AD203B41FA5}">
                      <a16:colId xmlns:a16="http://schemas.microsoft.com/office/drawing/2014/main" val="3401451795"/>
                    </a:ext>
                  </a:extLst>
                </a:gridCol>
                <a:gridCol w="372087">
                  <a:extLst>
                    <a:ext uri="{9D8B030D-6E8A-4147-A177-3AD203B41FA5}">
                      <a16:colId xmlns:a16="http://schemas.microsoft.com/office/drawing/2014/main" val="3143669335"/>
                    </a:ext>
                  </a:extLst>
                </a:gridCol>
              </a:tblGrid>
              <a:tr h="116485">
                <a:tc gridSpan="4">
                  <a:txBody>
                    <a:bodyPr/>
                    <a:lstStyle/>
                    <a:p>
                      <a:pPr algn="r" fontAlgn="b"/>
                      <a:r>
                        <a:rPr lang="sk-SK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</a:t>
                      </a:r>
                      <a:r>
                        <a:rPr lang="sk-SK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Reaching</a:t>
                      </a:r>
                      <a:r>
                        <a:rPr lang="sk-SK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sk-SK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sk-SK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</a:t>
                      </a:r>
                      <a:r>
                        <a:rPr lang="sk-SK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KS1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% </a:t>
                      </a:r>
                      <a:r>
                        <a:rPr lang="sk-SK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Reaching</a:t>
                      </a:r>
                      <a:r>
                        <a:rPr lang="sk-SK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exp</a:t>
                      </a:r>
                      <a:r>
                        <a:rPr lang="sk-SK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. </a:t>
                      </a:r>
                      <a:r>
                        <a:rPr lang="sk-SK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standard</a:t>
                      </a:r>
                      <a:r>
                        <a:rPr lang="sk-SK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at KS2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End of KS2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progress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score</a:t>
                      </a:r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149926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2018-19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Comb</a:t>
                      </a:r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39035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Nat. All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65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73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78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0.03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0.03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23142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Sch. All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78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81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83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1.61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0.87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1.90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724377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Nat. SEN Supp.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25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41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39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-1.0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-1.7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-1.0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202837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Sch. SEN Supp.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50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50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3.01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-2.71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-0.88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46434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Nat. EHCP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17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-3.6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-4.3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-4.0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93740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Sch. EHCP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100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100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5.69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-0.06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-1.09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13024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EE91D8A-B33B-6045-AF89-CA60ED9B1DC0}"/>
              </a:ext>
            </a:extLst>
          </p:cNvPr>
          <p:cNvGrpSpPr/>
          <p:nvPr/>
        </p:nvGrpSpPr>
        <p:grpSpPr>
          <a:xfrm>
            <a:off x="5717969" y="2878717"/>
            <a:ext cx="756062" cy="607909"/>
            <a:chOff x="5755819" y="2812195"/>
            <a:chExt cx="756062" cy="6079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DAA21B-385B-044C-8084-2EA4C71F202D}"/>
                </a:ext>
              </a:extLst>
            </p:cNvPr>
            <p:cNvSpPr txBox="1"/>
            <p:nvPr/>
          </p:nvSpPr>
          <p:spPr>
            <a:xfrm>
              <a:off x="5755819" y="3112327"/>
              <a:ext cx="756061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SEND in a Nutshell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B120B3-3B24-B348-AC3F-ECA0B86DEBA3}"/>
                </a:ext>
              </a:extLst>
            </p:cNvPr>
            <p:cNvSpPr txBox="1"/>
            <p:nvPr/>
          </p:nvSpPr>
          <p:spPr>
            <a:xfrm>
              <a:off x="5755820" y="2812195"/>
              <a:ext cx="756061" cy="30777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Spider-Man Primary School</a:t>
              </a:r>
            </a:p>
          </p:txBody>
        </p:sp>
      </p:grp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BED7F760-0C99-7E48-BAD8-78C888299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13" y="308731"/>
            <a:ext cx="4544112" cy="25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2712" y="3179444"/>
            <a:ext cx="4613525" cy="3692875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41009" y="6457892"/>
            <a:ext cx="4295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683250" y="3773011"/>
          <a:ext cx="825500" cy="18034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163030" y="3183008"/>
            <a:ext cx="324032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Absence, Exclusions, Outcomes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32202" y="3196927"/>
            <a:ext cx="4537086" cy="36753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		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17618" y="5604"/>
            <a:ext cx="4618619" cy="31794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TFPreCursivefk" panose="0300040000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27108" y="-50"/>
            <a:ext cx="4537086" cy="32055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2447" y="128"/>
            <a:ext cx="355468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Identification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(Updated September 2020)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9505" y="0"/>
            <a:ext cx="355468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Quality Teaching and Intervention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9357" y="3196480"/>
            <a:ext cx="355468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Strengths and Areas for Development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539858" y="1187331"/>
          <a:ext cx="3987492" cy="1897788"/>
        </p:xfrm>
        <a:graphic>
          <a:graphicData uri="http://schemas.openxmlformats.org/drawingml/2006/table">
            <a:tbl>
              <a:tblPr/>
              <a:tblGrid>
                <a:gridCol w="139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637">
                <a:tc gridSpan="3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  Examples of our Training and Expertise in SEND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9"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63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   </a:t>
                      </a:r>
                      <a:r>
                        <a:rPr lang="sk-SK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Ways</a:t>
                      </a:r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 in </a:t>
                      </a:r>
                      <a:r>
                        <a:rPr lang="sk-SK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which</a:t>
                      </a:r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we</a:t>
                      </a:r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make</a:t>
                      </a:r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reasonable</a:t>
                      </a:r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adjustments</a:t>
                      </a:r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for</a:t>
                      </a:r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pupils</a:t>
                      </a:r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with</a:t>
                      </a:r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 SEND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59"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63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Ways</a:t>
                      </a:r>
                      <a:r>
                        <a:rPr lang="sk-SK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in </a:t>
                      </a:r>
                      <a:r>
                        <a:rPr lang="sk-SK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which</a:t>
                      </a:r>
                      <a:r>
                        <a:rPr lang="sk-SK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we</a:t>
                      </a:r>
                      <a:r>
                        <a:rPr lang="sk-SK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are </a:t>
                      </a:r>
                      <a:r>
                        <a:rPr lang="sk-SK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inspiring</a:t>
                      </a:r>
                      <a:r>
                        <a:rPr lang="sk-SK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engagement</a:t>
                      </a:r>
                      <a:r>
                        <a:rPr lang="sk-SK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and </a:t>
                      </a:r>
                      <a:r>
                        <a:rPr lang="sk-SK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co-production</a:t>
                      </a:r>
                      <a:r>
                        <a:rPr lang="sk-SK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with</a:t>
                      </a:r>
                      <a:r>
                        <a:rPr lang="sk-SK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sk-SK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families</a:t>
                      </a:r>
                      <a:endParaRPr lang="sk-SK" sz="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59">
                <a:tc>
                  <a:txBody>
                    <a:bodyPr/>
                    <a:lstStyle/>
                    <a:p>
                      <a:pPr algn="l" fontAlgn="b"/>
                      <a:endParaRPr lang="sk-SK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5631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539858" y="337837"/>
          <a:ext cx="3987492" cy="847632"/>
        </p:xfrm>
        <a:graphic>
          <a:graphicData uri="http://schemas.openxmlformats.org/drawingml/2006/table">
            <a:tbl>
              <a:tblPr/>
              <a:tblGrid>
                <a:gridCol w="199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544"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Calibri"/>
                        </a:rPr>
                        <a:t>Examples of High Quality Teaching for All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93107" y="3652482"/>
          <a:ext cx="4310770" cy="1158324"/>
        </p:xfrm>
        <a:graphic>
          <a:graphicData uri="http://schemas.openxmlformats.org/drawingml/2006/table">
            <a:tbl>
              <a:tblPr/>
              <a:tblGrid>
                <a:gridCol w="431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2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   3 ways we are supporting pupils with SEND </a:t>
                      </a: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and their families during the Covid-19 pandemic: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67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67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67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93106" y="4820201"/>
          <a:ext cx="4334244" cy="994244"/>
        </p:xfrm>
        <a:graphic>
          <a:graphicData uri="http://schemas.openxmlformats.org/drawingml/2006/table">
            <a:tbl>
              <a:tblPr/>
              <a:tblGrid>
                <a:gridCol w="433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561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  Our 3 key strengths for SEND: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61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561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61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193106" y="5840952"/>
          <a:ext cx="4334244" cy="1010120"/>
        </p:xfrm>
        <a:graphic>
          <a:graphicData uri="http://schemas.openxmlformats.org/drawingml/2006/table">
            <a:tbl>
              <a:tblPr/>
              <a:tblGrid>
                <a:gridCol w="433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53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  Our 3 key areas of development for SEND: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3683580-55D0-844F-8B62-77FC542E0E89}"/>
              </a:ext>
            </a:extLst>
          </p:cNvPr>
          <p:cNvGraphicFramePr>
            <a:graphicFrameLocks noGrp="1"/>
          </p:cNvGraphicFramePr>
          <p:nvPr/>
        </p:nvGraphicFramePr>
        <p:xfrm>
          <a:off x="1674857" y="3576513"/>
          <a:ext cx="4022052" cy="572088"/>
        </p:xfrm>
        <a:graphic>
          <a:graphicData uri="http://schemas.openxmlformats.org/drawingml/2006/table">
            <a:tbl>
              <a:tblPr/>
              <a:tblGrid>
                <a:gridCol w="42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694">
                  <a:extLst>
                    <a:ext uri="{9D8B030D-6E8A-4147-A177-3AD203B41FA5}">
                      <a16:colId xmlns:a16="http://schemas.microsoft.com/office/drawing/2014/main" val="243932960"/>
                    </a:ext>
                  </a:extLst>
                </a:gridCol>
                <a:gridCol w="59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694">
                  <a:extLst>
                    <a:ext uri="{9D8B030D-6E8A-4147-A177-3AD203B41FA5}">
                      <a16:colId xmlns:a16="http://schemas.microsoft.com/office/drawing/2014/main" val="980216194"/>
                    </a:ext>
                  </a:extLst>
                </a:gridCol>
              </a:tblGrid>
              <a:tr h="15055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Overall absence: % of sessions missed in secondary schools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11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National 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SEN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School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SEN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National 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SEN Support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School 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SEN Support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National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School 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56">
                <a:tc>
                  <a:txBody>
                    <a:bodyPr/>
                    <a:lstStyle/>
                    <a:p>
                      <a:pPr algn="ctr" fontAlgn="b"/>
                      <a:r>
                        <a:rPr lang="mr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  <a:r>
                        <a:rPr lang="mr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-1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</a:t>
                      </a:r>
                      <a:endParaRPr lang="mr-IN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5.1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4.3</a:t>
                      </a:r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8.1</a:t>
                      </a:r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6.2 </a:t>
                      </a:r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8.6</a:t>
                      </a:r>
                      <a:endParaRPr lang="mr-IN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17.5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mr-IN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8DFCF77-45FB-E746-BED6-E05671DB1648}"/>
              </a:ext>
            </a:extLst>
          </p:cNvPr>
          <p:cNvGraphicFramePr>
            <a:graphicFrameLocks noGrp="1"/>
          </p:cNvGraphicFramePr>
          <p:nvPr/>
        </p:nvGraphicFramePr>
        <p:xfrm>
          <a:off x="1652181" y="4326329"/>
          <a:ext cx="4377500" cy="1074542"/>
        </p:xfrm>
        <a:graphic>
          <a:graphicData uri="http://schemas.openxmlformats.org/drawingml/2006/table">
            <a:tbl>
              <a:tblPr/>
              <a:tblGrid>
                <a:gridCol w="46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5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888">
                  <a:extLst>
                    <a:ext uri="{9D8B030D-6E8A-4147-A177-3AD203B41FA5}">
                      <a16:colId xmlns:a16="http://schemas.microsoft.com/office/drawing/2014/main" val="2654753926"/>
                    </a:ext>
                  </a:extLst>
                </a:gridCol>
                <a:gridCol w="300624">
                  <a:extLst>
                    <a:ext uri="{9D8B030D-6E8A-4147-A177-3AD203B41FA5}">
                      <a16:colId xmlns:a16="http://schemas.microsoft.com/office/drawing/2014/main" val="3252411099"/>
                    </a:ext>
                  </a:extLst>
                </a:gridCol>
                <a:gridCol w="3256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5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5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5677">
                  <a:extLst>
                    <a:ext uri="{9D8B030D-6E8A-4147-A177-3AD203B41FA5}">
                      <a16:colId xmlns:a16="http://schemas.microsoft.com/office/drawing/2014/main" val="3565102251"/>
                    </a:ext>
                  </a:extLst>
                </a:gridCol>
                <a:gridCol w="331940">
                  <a:extLst>
                    <a:ext uri="{9D8B030D-6E8A-4147-A177-3AD203B41FA5}">
                      <a16:colId xmlns:a16="http://schemas.microsoft.com/office/drawing/2014/main" val="4004767502"/>
                    </a:ext>
                  </a:extLst>
                </a:gridCol>
              </a:tblGrid>
              <a:tr h="157671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Rate of exclusions in secondary schools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393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% Permanent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% Fixed term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08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SEN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SEN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SEN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 SEN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2018-19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0.15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0.00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1.22  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0.00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5.93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29.95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6.10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30.89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28.57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8E24BEA-442D-794B-A000-E7F95EF376C6}"/>
              </a:ext>
            </a:extLst>
          </p:cNvPr>
          <p:cNvGraphicFramePr>
            <a:graphicFrameLocks noGrp="1"/>
          </p:cNvGraphicFramePr>
          <p:nvPr/>
        </p:nvGraphicFramePr>
        <p:xfrm>
          <a:off x="1659376" y="5541948"/>
          <a:ext cx="4377500" cy="1176541"/>
        </p:xfrm>
        <a:graphic>
          <a:graphicData uri="http://schemas.openxmlformats.org/drawingml/2006/table">
            <a:tbl>
              <a:tblPr/>
              <a:tblGrid>
                <a:gridCol w="46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5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888">
                  <a:extLst>
                    <a:ext uri="{9D8B030D-6E8A-4147-A177-3AD203B41FA5}">
                      <a16:colId xmlns:a16="http://schemas.microsoft.com/office/drawing/2014/main" val="2654753926"/>
                    </a:ext>
                  </a:extLst>
                </a:gridCol>
                <a:gridCol w="300624">
                  <a:extLst>
                    <a:ext uri="{9D8B030D-6E8A-4147-A177-3AD203B41FA5}">
                      <a16:colId xmlns:a16="http://schemas.microsoft.com/office/drawing/2014/main" val="3252411099"/>
                    </a:ext>
                  </a:extLst>
                </a:gridCol>
                <a:gridCol w="3256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5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5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5677">
                  <a:extLst>
                    <a:ext uri="{9D8B030D-6E8A-4147-A177-3AD203B41FA5}">
                      <a16:colId xmlns:a16="http://schemas.microsoft.com/office/drawing/2014/main" val="3565102251"/>
                    </a:ext>
                  </a:extLst>
                </a:gridCol>
                <a:gridCol w="331940">
                  <a:extLst>
                    <a:ext uri="{9D8B030D-6E8A-4147-A177-3AD203B41FA5}">
                      <a16:colId xmlns:a16="http://schemas.microsoft.com/office/drawing/2014/main" val="4004767502"/>
                    </a:ext>
                  </a:extLst>
                </a:gridCol>
              </a:tblGrid>
              <a:tr h="17263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End of KS4 outcomes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93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Attainment 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Progress 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717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All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All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All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All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SEN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Nat.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Sch.</a:t>
                      </a:r>
                    </a:p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EHCP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93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2018-19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46.69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49.95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32.60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34.83  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13.70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26.38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-0.03</a:t>
                      </a: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0.04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-0.43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-0.56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-1.17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0.14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5E8391CA-90CA-FB49-8982-55F3BF41552A}"/>
              </a:ext>
            </a:extLst>
          </p:cNvPr>
          <p:cNvGrpSpPr/>
          <p:nvPr/>
        </p:nvGrpSpPr>
        <p:grpSpPr>
          <a:xfrm>
            <a:off x="5683250" y="2978594"/>
            <a:ext cx="825500" cy="636139"/>
            <a:chOff x="5756697" y="2911326"/>
            <a:chExt cx="728030" cy="7034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9C1E3E-AE5F-2D4B-8D32-C2071E847710}"/>
                </a:ext>
              </a:extLst>
            </p:cNvPr>
            <p:cNvSpPr txBox="1"/>
            <p:nvPr/>
          </p:nvSpPr>
          <p:spPr>
            <a:xfrm>
              <a:off x="5756697" y="3276178"/>
              <a:ext cx="728030" cy="33855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SEND in a Nutshell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A0C7F3-1353-3943-9420-E3A917EB2058}"/>
                </a:ext>
              </a:extLst>
            </p:cNvPr>
            <p:cNvSpPr txBox="1"/>
            <p:nvPr/>
          </p:nvSpPr>
          <p:spPr>
            <a:xfrm>
              <a:off x="5763089" y="2911326"/>
              <a:ext cx="721638" cy="374354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Batman School</a:t>
              </a:r>
            </a:p>
          </p:txBody>
        </p:sp>
      </p:grp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F8388527-822C-F14C-A16A-E91462148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447" y="337837"/>
            <a:ext cx="4561553" cy="259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5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426A-42E5-3447-879D-CF010E8F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Summary from the last session on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SEND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0DBC1-951A-E549-A069-CD7838277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will receive a pdf of this presentation and the nutshell templates as </a:t>
            </a:r>
            <a:r>
              <a:rPr lang="en-US" dirty="0" err="1"/>
              <a:t>powerpoint</a:t>
            </a:r>
            <a:r>
              <a:rPr lang="en-US" dirty="0"/>
              <a:t> slides</a:t>
            </a:r>
          </a:p>
          <a:p>
            <a:r>
              <a:rPr lang="en-US" dirty="0"/>
              <a:t>Everything on the nutshell templates is editable</a:t>
            </a:r>
          </a:p>
          <a:p>
            <a:r>
              <a:rPr lang="en-US" dirty="0"/>
              <a:t>It is relatively straightforward to complete the right side of the nutshell </a:t>
            </a:r>
          </a:p>
          <a:p>
            <a:r>
              <a:rPr lang="en-US" dirty="0">
                <a:highlight>
                  <a:srgbClr val="B44EFF"/>
                </a:highlight>
              </a:rPr>
              <a:t>The left hand side is a bit more challenging to do but you now have a steer on where to access the data</a:t>
            </a:r>
          </a:p>
          <a:p>
            <a:r>
              <a:rPr lang="en-US" dirty="0"/>
              <a:t>If you’d like me to prepare your nutshell for you email me</a:t>
            </a:r>
          </a:p>
          <a:p>
            <a:r>
              <a:rPr lang="en-US" dirty="0"/>
              <a:t>Best wishes and hope you’ve found this helpful</a:t>
            </a:r>
          </a:p>
          <a:p>
            <a:r>
              <a:rPr lang="en-US" dirty="0"/>
              <a:t>Questions and discussion……………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61319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2910320" y="1360304"/>
            <a:ext cx="6371360" cy="278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en-GB" sz="4400" b="1" dirty="0">
                <a:cs typeface="Arial"/>
              </a:rPr>
              <a:t>Part 1</a:t>
            </a:r>
          </a:p>
          <a:p>
            <a:pPr algn="ctr"/>
            <a:endParaRPr lang="en-GB" sz="4400" b="1" dirty="0">
              <a:cs typeface="Arial"/>
            </a:endParaRPr>
          </a:p>
          <a:p>
            <a:pPr algn="ctr"/>
            <a:r>
              <a:rPr lang="en-GB" sz="4400" b="1" dirty="0">
                <a:cs typeface="Arial"/>
              </a:rPr>
              <a:t>Making identification data </a:t>
            </a:r>
          </a:p>
          <a:p>
            <a:pPr algn="ctr"/>
            <a:r>
              <a:rPr lang="en-GB" sz="4400" b="1" dirty="0">
                <a:cs typeface="Arial"/>
              </a:rPr>
              <a:t>work for you</a:t>
            </a:r>
            <a:endParaRPr sz="4400" b="1" dirty="0">
              <a:cs typeface="Arial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635ED16-4727-6F42-B8C3-7766150F4289}"/>
              </a:ext>
            </a:extLst>
          </p:cNvPr>
          <p:cNvSpPr/>
          <p:nvPr/>
        </p:nvSpPr>
        <p:spPr>
          <a:xfrm rot="20436031">
            <a:off x="28700" y="609608"/>
            <a:ext cx="2643611" cy="624681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No guidance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D9DD863-35AA-BE4D-BEDE-4E85187FC383}"/>
              </a:ext>
            </a:extLst>
          </p:cNvPr>
          <p:cNvSpPr/>
          <p:nvPr/>
        </p:nvSpPr>
        <p:spPr>
          <a:xfrm rot="1182827">
            <a:off x="9294524" y="602136"/>
            <a:ext cx="2643611" cy="1093192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Are labels useful?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5DAB9A6-FC75-D641-A0FB-20E2EAD6D772}"/>
              </a:ext>
            </a:extLst>
          </p:cNvPr>
          <p:cNvSpPr/>
          <p:nvPr/>
        </p:nvSpPr>
        <p:spPr>
          <a:xfrm rot="20016807">
            <a:off x="9292827" y="5279332"/>
            <a:ext cx="2643611" cy="1093192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Multiple needs 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BEA018B-835C-744F-A3DA-A1E6FFE30896}"/>
              </a:ext>
            </a:extLst>
          </p:cNvPr>
          <p:cNvSpPr/>
          <p:nvPr/>
        </p:nvSpPr>
        <p:spPr>
          <a:xfrm rot="1194946">
            <a:off x="266732" y="4676102"/>
            <a:ext cx="2643611" cy="2030214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 starting point for a whole school approach?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099133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1000707" y="297641"/>
            <a:ext cx="9910791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GB" sz="4400" b="1" dirty="0">
                <a:cs typeface="Arial"/>
              </a:rPr>
              <a:t>Identification – The SEND Code of Practice</a:t>
            </a:r>
            <a:endParaRPr sz="4400" b="1" dirty="0"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7565" y="1449471"/>
            <a:ext cx="11473306" cy="3658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9" marR="3572" lvl="1">
              <a:lnSpc>
                <a:spcPct val="114999"/>
              </a:lnSpc>
              <a:spcBef>
                <a:spcPts val="70"/>
              </a:spcBef>
              <a:tabLst>
                <a:tab pos="325476" algn="l"/>
                <a:tab pos="325922" algn="l"/>
              </a:tabLst>
            </a:pPr>
            <a:endParaRPr lang="en-US" sz="2400" spc="-4" dirty="0">
              <a:cs typeface="Arial"/>
            </a:endParaRPr>
          </a:p>
          <a:p>
            <a:pPr marL="8929" marR="3572" lvl="1">
              <a:lnSpc>
                <a:spcPct val="114999"/>
              </a:lnSpc>
              <a:spcBef>
                <a:spcPts val="70"/>
              </a:spcBef>
              <a:tabLst>
                <a:tab pos="325476" algn="l"/>
                <a:tab pos="325922" algn="l"/>
              </a:tabLst>
            </a:pPr>
            <a:endParaRPr lang="en-US" sz="2400" spc="-4" dirty="0">
              <a:cs typeface="Arial"/>
            </a:endParaRPr>
          </a:p>
          <a:p>
            <a:pPr marL="8929" marR="3572" lvl="1">
              <a:lnSpc>
                <a:spcPct val="114999"/>
              </a:lnSpc>
              <a:spcBef>
                <a:spcPts val="70"/>
              </a:spcBef>
              <a:tabLst>
                <a:tab pos="325476" algn="l"/>
                <a:tab pos="325922" algn="l"/>
              </a:tabLst>
            </a:pPr>
            <a:r>
              <a:rPr lang="en-US" sz="2400" b="1" spc="-4" dirty="0">
                <a:cs typeface="Arial"/>
              </a:rPr>
              <a:t>6.4</a:t>
            </a:r>
            <a:r>
              <a:rPr lang="en-US" sz="2400" spc="-4" dirty="0">
                <a:cs typeface="Arial"/>
              </a:rPr>
              <a:t> </a:t>
            </a:r>
            <a:r>
              <a:rPr lang="en-US" sz="2400" spc="-4" dirty="0">
                <a:solidFill>
                  <a:srgbClr val="FF0000"/>
                </a:solidFill>
                <a:cs typeface="Arial"/>
              </a:rPr>
              <a:t>School  leaders and teaching staff, including the SENCO, should identify any patterns in the identification of SEN, both within the school and in comparison with national data, and use these </a:t>
            </a:r>
            <a:r>
              <a:rPr lang="en-US" sz="2400" dirty="0">
                <a:solidFill>
                  <a:srgbClr val="FF0000"/>
                </a:solidFill>
                <a:cs typeface="Arial"/>
              </a:rPr>
              <a:t>to </a:t>
            </a:r>
            <a:r>
              <a:rPr lang="en-US" sz="2400" spc="-4" dirty="0">
                <a:solidFill>
                  <a:srgbClr val="FF0000"/>
                </a:solidFill>
                <a:cs typeface="Arial"/>
              </a:rPr>
              <a:t>reflect on and reinforce the quality of teaching. </a:t>
            </a:r>
          </a:p>
          <a:p>
            <a:pPr marL="8929" marR="3572" lvl="1">
              <a:lnSpc>
                <a:spcPct val="114999"/>
              </a:lnSpc>
              <a:spcBef>
                <a:spcPts val="70"/>
              </a:spcBef>
              <a:tabLst>
                <a:tab pos="325476" algn="l"/>
                <a:tab pos="325922" algn="l"/>
              </a:tabLst>
            </a:pPr>
            <a:endParaRPr lang="en-US" sz="3200" spc="-4" dirty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8929" marR="3572" lvl="1">
              <a:lnSpc>
                <a:spcPct val="114999"/>
              </a:lnSpc>
              <a:spcBef>
                <a:spcPts val="70"/>
              </a:spcBef>
              <a:tabLst>
                <a:tab pos="325476" algn="l"/>
                <a:tab pos="325922" algn="l"/>
              </a:tabLst>
            </a:pPr>
            <a:r>
              <a:rPr lang="en-US" sz="2400" b="1" spc="-4" dirty="0">
                <a:cs typeface="Arial"/>
              </a:rPr>
              <a:t>6.5</a:t>
            </a:r>
            <a:r>
              <a:rPr lang="en-US" sz="2400" spc="-4" dirty="0">
                <a:cs typeface="Arial"/>
              </a:rPr>
              <a:t> The identification of SEN should be </a:t>
            </a:r>
            <a:r>
              <a:rPr lang="en-US" sz="2400" b="1" spc="-4" dirty="0">
                <a:cs typeface="Arial"/>
              </a:rPr>
              <a:t>built into the overall approach </a:t>
            </a:r>
            <a:r>
              <a:rPr lang="en-US" sz="2400" b="1" dirty="0">
                <a:cs typeface="Arial"/>
              </a:rPr>
              <a:t>to </a:t>
            </a:r>
            <a:r>
              <a:rPr lang="en-US" sz="2400" b="1" spc="-4" dirty="0">
                <a:cs typeface="Arial"/>
              </a:rPr>
              <a:t>monitoring the progress and development</a:t>
            </a:r>
            <a:r>
              <a:rPr lang="en-US" sz="2400" spc="-4" dirty="0">
                <a:cs typeface="Arial"/>
              </a:rPr>
              <a:t> of all</a:t>
            </a:r>
            <a:r>
              <a:rPr lang="en-US" sz="2400" spc="4" dirty="0">
                <a:cs typeface="Arial"/>
              </a:rPr>
              <a:t> </a:t>
            </a:r>
            <a:r>
              <a:rPr lang="en-US" sz="2400" spc="-4" dirty="0">
                <a:cs typeface="Arial"/>
              </a:rPr>
              <a:t>pupils.</a:t>
            </a:r>
            <a:endParaRPr lang="en-US" sz="2400" dirty="0">
              <a:cs typeface="Arial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635ED16-4727-6F42-B8C3-7766150F4289}"/>
              </a:ext>
            </a:extLst>
          </p:cNvPr>
          <p:cNvSpPr/>
          <p:nvPr/>
        </p:nvSpPr>
        <p:spPr>
          <a:xfrm rot="20436031">
            <a:off x="9441881" y="902874"/>
            <a:ext cx="2643611" cy="1093192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Not just the SENCO?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D9DD863-35AA-BE4D-BEDE-4E85187FC383}"/>
              </a:ext>
            </a:extLst>
          </p:cNvPr>
          <p:cNvSpPr/>
          <p:nvPr/>
        </p:nvSpPr>
        <p:spPr>
          <a:xfrm rot="1182827">
            <a:off x="8161379" y="5059158"/>
            <a:ext cx="2643611" cy="1093192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How might we do this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645619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2015083" y="439669"/>
            <a:ext cx="8404545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Identification – The SEND Code of Practice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8289A0-6B73-8547-A66B-8B166D79FF0B}"/>
              </a:ext>
            </a:extLst>
          </p:cNvPr>
          <p:cNvSpPr/>
          <p:nvPr/>
        </p:nvSpPr>
        <p:spPr>
          <a:xfrm>
            <a:off x="1160290" y="2014702"/>
            <a:ext cx="10627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https://www.gov.uk/government/statistics/special-educational-needs-in-england-january-2020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0009F-95CD-3940-8A8F-83A824F9A070}"/>
              </a:ext>
            </a:extLst>
          </p:cNvPr>
          <p:cNvSpPr txBox="1"/>
          <p:nvPr/>
        </p:nvSpPr>
        <p:spPr>
          <a:xfrm>
            <a:off x="2412786" y="2904565"/>
            <a:ext cx="706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(or for your January 2020 census data use the return sent by your school)</a:t>
            </a:r>
          </a:p>
        </p:txBody>
      </p:sp>
    </p:spTree>
    <p:extLst>
      <p:ext uri="{BB962C8B-B14F-4D97-AF65-F5344CB8AC3E}">
        <p14:creationId xmlns:p14="http://schemas.microsoft.com/office/powerpoint/2010/main" val="150269267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8546" y="605307"/>
            <a:ext cx="8832760" cy="6078828"/>
          </a:xfrm>
          <a:prstGeom prst="rect">
            <a:avLst/>
          </a:prstGeom>
          <a:noFill/>
          <a:ln w="190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8546" y="114588"/>
            <a:ext cx="88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Identification of SEND in Primary Schools in England 2020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678547" y="609976"/>
          <a:ext cx="4514169" cy="351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1678547" y="3261946"/>
          <a:ext cx="4340179" cy="334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552316" y="502276"/>
          <a:ext cx="8976574" cy="624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loud 7">
            <a:extLst>
              <a:ext uri="{FF2B5EF4-FFF2-40B4-BE49-F238E27FC236}">
                <a16:creationId xmlns:a16="http://schemas.microsoft.com/office/drawing/2014/main" id="{B661E5EA-3147-9B40-B70C-B9A0C9A5C6C0}"/>
              </a:ext>
            </a:extLst>
          </p:cNvPr>
          <p:cNvSpPr/>
          <p:nvPr/>
        </p:nvSpPr>
        <p:spPr>
          <a:xfrm rot="20436031">
            <a:off x="-33813" y="1199250"/>
            <a:ext cx="2643611" cy="1561703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These are the 3 graphs you need</a:t>
            </a:r>
          </a:p>
        </p:txBody>
      </p:sp>
    </p:spTree>
    <p:extLst>
      <p:ext uri="{BB962C8B-B14F-4D97-AF65-F5344CB8AC3E}">
        <p14:creationId xmlns:p14="http://schemas.microsoft.com/office/powerpoint/2010/main" val="2898544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8546" y="605307"/>
            <a:ext cx="8832760" cy="6078828"/>
          </a:xfrm>
          <a:prstGeom prst="rect">
            <a:avLst/>
          </a:prstGeom>
          <a:noFill/>
          <a:ln w="190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3059" y="121600"/>
            <a:ext cx="906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Identification of SEND in Secondary Schools in England 2020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678547" y="609976"/>
          <a:ext cx="4514169" cy="351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1678547" y="3261946"/>
          <a:ext cx="4340179" cy="334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678547" y="605307"/>
          <a:ext cx="8850345" cy="613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3688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diagram, pie chart&#10;&#10;Description automatically generated">
            <a:extLst>
              <a:ext uri="{FF2B5EF4-FFF2-40B4-BE49-F238E27FC236}">
                <a16:creationId xmlns:a16="http://schemas.microsoft.com/office/drawing/2014/main" id="{A652D2E6-A159-C745-ABC3-B664D6E27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0"/>
            <a:ext cx="910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8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0259-7EFE-46EE-A60E-5F501F37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/>
              <a:t>Agenda for the webinar: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E96EF-92B7-4E12-BD67-7BD120614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859" y="1838325"/>
            <a:ext cx="6500437" cy="389046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dirty="0"/>
              <a:t>4:00 – 4:10 Webinar Housekeeping &amp; Introduction from LWY Regional SEND Leader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4:10 – 5:00 Making data Work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5:00 -  5:30 Q &amp; A  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CC102-FDBB-4690-899C-763E8336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/>
            <a:endParaRPr lang="en-GB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Stopwatch">
            <a:extLst>
              <a:ext uri="{FF2B5EF4-FFF2-40B4-BE49-F238E27FC236}">
                <a16:creationId xmlns:a16="http://schemas.microsoft.com/office/drawing/2014/main" id="{3F9E73E0-808F-4CB1-A584-F239403D7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95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1579297" y="2323797"/>
            <a:ext cx="9049080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GB" sz="4400" b="1" dirty="0">
                <a:cs typeface="Arial"/>
              </a:rPr>
              <a:t>Here’s a strategic overview of SEND…..</a:t>
            </a:r>
            <a:endParaRPr sz="44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44260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1164D8B-8B71-644A-A14B-CA755D166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192000" cy="36576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06712CE-205C-8745-BB36-C1CF510B0511}"/>
              </a:ext>
            </a:extLst>
          </p:cNvPr>
          <p:cNvSpPr/>
          <p:nvPr/>
        </p:nvSpPr>
        <p:spPr>
          <a:xfrm rot="21001598">
            <a:off x="562575" y="258274"/>
            <a:ext cx="4531619" cy="1093192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Use this to inform leadership of SEND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5131BC3-8652-AF4D-9294-C142BFD1E834}"/>
              </a:ext>
            </a:extLst>
          </p:cNvPr>
          <p:cNvSpPr/>
          <p:nvPr/>
        </p:nvSpPr>
        <p:spPr>
          <a:xfrm rot="655462">
            <a:off x="6658573" y="5471195"/>
            <a:ext cx="4531619" cy="1093192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 starting point for discussions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D5A43CF-C37B-FC45-904C-E1E116DCF07E}"/>
              </a:ext>
            </a:extLst>
          </p:cNvPr>
          <p:cNvSpPr/>
          <p:nvPr/>
        </p:nvSpPr>
        <p:spPr>
          <a:xfrm rot="21001598">
            <a:off x="562573" y="5506536"/>
            <a:ext cx="4531619" cy="1093192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Use this to inform CPD and training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8627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, chart&#10;&#10;Description automatically generated">
            <a:extLst>
              <a:ext uri="{FF2B5EF4-FFF2-40B4-BE49-F238E27FC236}">
                <a16:creationId xmlns:a16="http://schemas.microsoft.com/office/drawing/2014/main" id="{0701E5FA-A489-9544-B258-D4FDC51C4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717"/>
            <a:ext cx="12193994" cy="38772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B5F1CCE6-E799-A840-8758-C96ED50AD7E0}"/>
              </a:ext>
            </a:extLst>
          </p:cNvPr>
          <p:cNvSpPr/>
          <p:nvPr/>
        </p:nvSpPr>
        <p:spPr>
          <a:xfrm rot="21001598">
            <a:off x="60426" y="241945"/>
            <a:ext cx="4531619" cy="1093192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Use this to inform teaching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900CC4A-D055-B542-BD61-C3A9F541F631}"/>
              </a:ext>
            </a:extLst>
          </p:cNvPr>
          <p:cNvSpPr/>
          <p:nvPr/>
        </p:nvSpPr>
        <p:spPr>
          <a:xfrm rot="655462">
            <a:off x="7017801" y="5634481"/>
            <a:ext cx="4531619" cy="1093192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Use this to develop expertise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37019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1311557" y="1021750"/>
            <a:ext cx="9568903" cy="345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en-GB" sz="4400" b="1" dirty="0">
                <a:cs typeface="Arial"/>
              </a:rPr>
              <a:t>Part 2</a:t>
            </a:r>
          </a:p>
          <a:p>
            <a:pPr algn="ctr"/>
            <a:endParaRPr lang="en-GB" sz="4400" b="1" dirty="0">
              <a:cs typeface="Arial"/>
            </a:endParaRPr>
          </a:p>
          <a:p>
            <a:pPr algn="ctr"/>
            <a:r>
              <a:rPr lang="en-GB" sz="4400" b="1" dirty="0">
                <a:cs typeface="Arial"/>
              </a:rPr>
              <a:t>Making </a:t>
            </a:r>
          </a:p>
          <a:p>
            <a:pPr algn="ctr"/>
            <a:r>
              <a:rPr lang="en-GB" sz="4400" b="1" dirty="0">
                <a:cs typeface="Arial"/>
              </a:rPr>
              <a:t>absence, exclusions, progress/outcomes </a:t>
            </a:r>
          </a:p>
          <a:p>
            <a:pPr algn="ctr"/>
            <a:r>
              <a:rPr lang="en-GB" sz="4400" b="1" dirty="0">
                <a:cs typeface="Arial"/>
              </a:rPr>
              <a:t>data work for you</a:t>
            </a:r>
            <a:endParaRPr sz="4400" b="1" dirty="0">
              <a:cs typeface="Arial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635ED16-4727-6F42-B8C3-7766150F4289}"/>
              </a:ext>
            </a:extLst>
          </p:cNvPr>
          <p:cNvSpPr/>
          <p:nvPr/>
        </p:nvSpPr>
        <p:spPr>
          <a:xfrm rot="20436031">
            <a:off x="28700" y="141098"/>
            <a:ext cx="2643611" cy="1561703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Why are these the 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key metrics?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D9DD863-35AA-BE4D-BEDE-4E85187FC383}"/>
              </a:ext>
            </a:extLst>
          </p:cNvPr>
          <p:cNvSpPr/>
          <p:nvPr/>
        </p:nvSpPr>
        <p:spPr>
          <a:xfrm rot="1182827">
            <a:off x="9294524" y="836391"/>
            <a:ext cx="2643611" cy="624681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absence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5DAB9A6-FC75-D641-A0FB-20E2EAD6D772}"/>
              </a:ext>
            </a:extLst>
          </p:cNvPr>
          <p:cNvSpPr/>
          <p:nvPr/>
        </p:nvSpPr>
        <p:spPr>
          <a:xfrm rot="20016807">
            <a:off x="9292827" y="5513587"/>
            <a:ext cx="2643611" cy="624681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exclusions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BEA018B-835C-744F-A3DA-A1E6FFE30896}"/>
              </a:ext>
            </a:extLst>
          </p:cNvPr>
          <p:cNvSpPr/>
          <p:nvPr/>
        </p:nvSpPr>
        <p:spPr>
          <a:xfrm rot="1194946">
            <a:off x="266733" y="5279331"/>
            <a:ext cx="2643611" cy="1093192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Progress and outcomes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95675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BAC0C-8D3E-AF46-AC26-245055523127}"/>
              </a:ext>
            </a:extLst>
          </p:cNvPr>
          <p:cNvSpPr txBox="1"/>
          <p:nvPr/>
        </p:nvSpPr>
        <p:spPr>
          <a:xfrm>
            <a:off x="6338048" y="1631576"/>
            <a:ext cx="41416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Pupils with SEND in mainstream schools can also struggle to access good-quality education.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over five times more likely to have a fixed-term exclusion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five times more likely to be permanently excluded from state-funded primary and secondary schools.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pupils with SEND account for over 178,000 (43%) of fixed-term and nearly 3,600 (45%) of permanent exclusions in 2017/18.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r"/>
            <a:r>
              <a:rPr lang="en-US" dirty="0"/>
              <a:t>Para.237</a:t>
            </a:r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8343BB6-3917-A743-B133-DCF078CBD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91" y="0"/>
            <a:ext cx="4846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1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2685944" y="439669"/>
            <a:ext cx="706283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SEND Data – The National Data sets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A91609-1DFF-9746-AA73-5DF9D7F856C6}"/>
              </a:ext>
            </a:extLst>
          </p:cNvPr>
          <p:cNvSpPr/>
          <p:nvPr/>
        </p:nvSpPr>
        <p:spPr>
          <a:xfrm>
            <a:off x="1503510" y="1591707"/>
            <a:ext cx="10030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https://assets.publishing.service.gov.uk/government/uploads/system/uploads/attachment_data/file/882802/Special_educational_needs_and_disability_-_an_analysis_and_summary_of_data_sources.pdf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2462FDC6-EDA7-E54D-9AB5-D8A60B47B009}"/>
              </a:ext>
            </a:extLst>
          </p:cNvPr>
          <p:cNvSpPr/>
          <p:nvPr/>
        </p:nvSpPr>
        <p:spPr>
          <a:xfrm rot="20247366">
            <a:off x="1173637" y="3838001"/>
            <a:ext cx="2643611" cy="1561703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If you need a nap – take it now!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651677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1795103" y="193448"/>
            <a:ext cx="8844537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Finding SEND Absence and Exclusions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National Data sets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26566D-BCB6-AE4E-A7F6-E582FA009E73}"/>
              </a:ext>
            </a:extLst>
          </p:cNvPr>
          <p:cNvSpPr/>
          <p:nvPr/>
        </p:nvSpPr>
        <p:spPr>
          <a:xfrm>
            <a:off x="0" y="2411789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</a:rPr>
              <a:t>Absence in primary and secondary schools </a:t>
            </a:r>
            <a:r>
              <a:rPr lang="en-GB" dirty="0">
                <a:solidFill>
                  <a:srgbClr val="DCA10D"/>
                </a:solidFill>
                <a:latin typeface="Helvetica Neue" panose="02000503000000020004" pitchFamily="2" charset="0"/>
                <a:hlinkClick r:id="rId2"/>
              </a:rPr>
              <a:t>https://www.gov.uk/government/statistics/pupil-absence-in-schools-in-england-2018-to-2019</a:t>
            </a:r>
            <a:r>
              <a:rPr lang="en-GB" dirty="0">
                <a:latin typeface="Helvetica Neue" panose="02000503000000020004" pitchFamily="2" charset="0"/>
              </a:rPr>
              <a:t> = National and local authority tables&gt;Table 5.1</a:t>
            </a:r>
          </a:p>
          <a:p>
            <a:r>
              <a:rPr lang="en-GB" dirty="0">
                <a:latin typeface="Helvetica Neue" panose="02000503000000020004" pitchFamily="2" charset="0"/>
              </a:rPr>
              <a:t/>
            </a:r>
            <a:br>
              <a:rPr lang="en-GB" dirty="0">
                <a:latin typeface="Helvetica Neue" panose="02000503000000020004" pitchFamily="2" charset="0"/>
              </a:rPr>
            </a:br>
            <a:endParaRPr lang="en-GB" dirty="0">
              <a:latin typeface="Helvetica Neue" panose="02000503000000020004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Primary and secondary exclusions </a:t>
            </a:r>
            <a:r>
              <a:rPr lang="en-GB" u="sng" dirty="0">
                <a:solidFill>
                  <a:srgbClr val="000000"/>
                </a:solidFill>
                <a:latin typeface="Helvetica Neue" panose="02000503000000020004" pitchFamily="2" charset="0"/>
                <a:hlinkClick r:id="rId3"/>
              </a:rPr>
              <a:t>https://explore-education-statistics.service.gov.uk/find-statistics/permanent-and-fixed-period-exclusions-in-england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 = Permanent and fixed term exclusions national tables&gt;Table 5</a:t>
            </a:r>
            <a:endParaRPr lang="en-GB" dirty="0">
              <a:solidFill>
                <a:srgbClr val="DCA10D"/>
              </a:solidFill>
              <a:latin typeface="Helvetica Neue" panose="02000503000000020004" pitchFamily="2" charset="0"/>
            </a:endParaRPr>
          </a:p>
          <a:p>
            <a:r>
              <a:rPr lang="en-GB" dirty="0">
                <a:latin typeface="Helvetica Neue" panose="02000503000000020004" pitchFamily="2" charset="0"/>
              </a:rPr>
              <a:t/>
            </a:r>
            <a:br>
              <a:rPr lang="en-GB" dirty="0">
                <a:latin typeface="Helvetica Neue" panose="02000503000000020004" pitchFamily="2" charset="0"/>
              </a:rPr>
            </a:br>
            <a:r>
              <a:rPr lang="en-GB" dirty="0">
                <a:latin typeface="Helvetica Neue" panose="02000503000000020004" pitchFamily="2" charset="0"/>
              </a:rPr>
              <a:t/>
            </a:r>
            <a:br>
              <a:rPr lang="en-GB" dirty="0">
                <a:latin typeface="Helvetica Neue" panose="02000503000000020004" pitchFamily="2" charset="0"/>
              </a:rPr>
            </a:br>
            <a:endParaRPr lang="en-GB" dirty="0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0221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2096381" y="346641"/>
            <a:ext cx="8280087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Finding EYFSP, Y1 Phonics, KS1 and KS2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SEND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National Data sets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CE46B7-EE69-DC4F-A8FD-6D9C18A4085F}"/>
              </a:ext>
            </a:extLst>
          </p:cNvPr>
          <p:cNvSpPr/>
          <p:nvPr/>
        </p:nvSpPr>
        <p:spPr>
          <a:xfrm>
            <a:off x="0" y="1896104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Helvetica Neue" panose="02000503000000020004" pitchFamily="2" charset="0"/>
            </a:endParaRPr>
          </a:p>
          <a:p>
            <a:r>
              <a:rPr lang="en-GB" dirty="0">
                <a:latin typeface="Helvetica Neue" panose="02000503000000020004" pitchFamily="2" charset="0"/>
              </a:rPr>
              <a:t>EYFSP % Achieving GLD  </a:t>
            </a:r>
            <a:r>
              <a:rPr lang="en-GB" dirty="0">
                <a:solidFill>
                  <a:srgbClr val="DCA10D"/>
                </a:solidFill>
                <a:latin typeface="Helvetica Neue" panose="02000503000000020004" pitchFamily="2" charset="0"/>
                <a:hlinkClick r:id="rId2"/>
              </a:rPr>
              <a:t>https://www.gov.uk/government/statistics/early-years-foundation-stage-profile-results-2018-to-2019</a:t>
            </a:r>
            <a:r>
              <a:rPr lang="en-GB" dirty="0">
                <a:latin typeface="Helvetica Neue" panose="02000503000000020004" pitchFamily="2" charset="0"/>
              </a:rPr>
              <a:t> = EYFS Profile results 2018-19&gt;EYFSP Tables&gt;Pupil Characteristics 2019&gt;Table 1</a:t>
            </a:r>
          </a:p>
          <a:p>
            <a:r>
              <a:rPr lang="en-GB" dirty="0">
                <a:latin typeface="Helvetica Neue" panose="02000503000000020004" pitchFamily="2" charset="0"/>
              </a:rPr>
              <a:t/>
            </a:r>
            <a:br>
              <a:rPr lang="en-GB" dirty="0">
                <a:latin typeface="Helvetica Neue" panose="02000503000000020004" pitchFamily="2" charset="0"/>
              </a:rPr>
            </a:br>
            <a:endParaRPr lang="en-GB" dirty="0">
              <a:latin typeface="Helvetica Neue" panose="02000503000000020004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Y1 Phonics % Achieving Expected 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hlinkClick r:id="rId3"/>
              </a:rPr>
              <a:t>https://www.gov.uk/government/statistics/phonics-screening-check-and-key-stage-1-assessments-england-2019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 =  Phonics Screening Check &amp; KS 1 Attainment&gt;Phonics Tables&gt;Table N2</a:t>
            </a:r>
            <a:endParaRPr lang="en-GB" dirty="0">
              <a:solidFill>
                <a:srgbClr val="DCA10D"/>
              </a:solidFill>
              <a:latin typeface="Helvetica Neue" panose="02000503000000020004" pitchFamily="2" charset="0"/>
            </a:endParaRPr>
          </a:p>
          <a:p>
            <a:r>
              <a:rPr lang="en-GB" dirty="0">
                <a:latin typeface="Helvetica Neue" panose="02000503000000020004" pitchFamily="2" charset="0"/>
              </a:rPr>
              <a:t/>
            </a:r>
            <a:br>
              <a:rPr lang="en-GB" dirty="0">
                <a:latin typeface="Helvetica Neue" panose="02000503000000020004" pitchFamily="2" charset="0"/>
              </a:rPr>
            </a:br>
            <a:endParaRPr lang="en-GB" dirty="0">
              <a:latin typeface="Helvetica Neue" panose="02000503000000020004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KS1 % reaching expected standard  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hlinkClick r:id="rId3"/>
              </a:rPr>
              <a:t>https://www.gov.uk/government/statistics/phonics-screening-check-and-key-stage-1-assessments-england-2019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  = Key Stage 1 tables&gt;Table N10 </a:t>
            </a:r>
            <a:endParaRPr lang="en-GB" dirty="0">
              <a:solidFill>
                <a:srgbClr val="DCA10D"/>
              </a:solidFill>
              <a:latin typeface="Helvetica Neue" panose="02000503000000020004" pitchFamily="2" charset="0"/>
            </a:endParaRPr>
          </a:p>
          <a:p>
            <a:r>
              <a:rPr lang="en-GB" dirty="0">
                <a:latin typeface="Helvetica Neue" panose="02000503000000020004" pitchFamily="2" charset="0"/>
              </a:rPr>
              <a:t/>
            </a:r>
            <a:br>
              <a:rPr lang="en-GB" dirty="0">
                <a:latin typeface="Helvetica Neue" panose="02000503000000020004" pitchFamily="2" charset="0"/>
              </a:rPr>
            </a:br>
            <a:endParaRPr lang="en-GB" dirty="0">
              <a:latin typeface="Helvetica Neue" panose="02000503000000020004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KS2  % reaching expected standard  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hlinkClick r:id="rId4"/>
              </a:rPr>
              <a:t>https://www.gov.uk/government/statistics/national-curriculum-assessments-key-stage-2-2019-revised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 = National, local authority and regional tables&gt;Table N4a</a:t>
            </a:r>
            <a:endParaRPr lang="en-GB" dirty="0">
              <a:solidFill>
                <a:srgbClr val="DCA10D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364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2418208" y="802318"/>
            <a:ext cx="6950622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Finding KS4 SEND Outcomes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National Data sets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26566D-BCB6-AE4E-A7F6-E582FA009E73}"/>
              </a:ext>
            </a:extLst>
          </p:cNvPr>
          <p:cNvSpPr/>
          <p:nvPr/>
        </p:nvSpPr>
        <p:spPr>
          <a:xfrm>
            <a:off x="1028700" y="1859339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Helvetica Neue" panose="02000503000000020004" pitchFamily="2" charset="0"/>
              </a:rPr>
              <a:t/>
            </a:r>
            <a:br>
              <a:rPr lang="en-GB" dirty="0">
                <a:latin typeface="Helvetica Neue" panose="02000503000000020004" pitchFamily="2" charset="0"/>
              </a:rPr>
            </a:br>
            <a:r>
              <a:rPr lang="en-GB" dirty="0">
                <a:latin typeface="Helvetica Neue" panose="02000503000000020004" pitchFamily="2" charset="0"/>
              </a:rPr>
              <a:t/>
            </a:r>
            <a:br>
              <a:rPr lang="en-GB" dirty="0">
                <a:latin typeface="Helvetica Neue" panose="02000503000000020004" pitchFamily="2" charset="0"/>
              </a:rPr>
            </a:br>
            <a:endParaRPr lang="en-GB" dirty="0">
              <a:latin typeface="Helvetica Neue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A1827A-6D17-6B4D-978E-C3E8FDE0FEE7}"/>
              </a:ext>
            </a:extLst>
          </p:cNvPr>
          <p:cNvSpPr/>
          <p:nvPr/>
        </p:nvSpPr>
        <p:spPr>
          <a:xfrm>
            <a:off x="476250" y="2828836"/>
            <a:ext cx="1133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KS4 Outcomes 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hlinkClick r:id="rId2"/>
              </a:rPr>
              <a:t>https://www.gov.uk/government/statistics/key-stage-4-performance-2019-revised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 = National characteristics tables&gt;Table CH1</a:t>
            </a:r>
            <a:endParaRPr lang="en-GB" dirty="0">
              <a:solidFill>
                <a:srgbClr val="DCA10D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2031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AF6C8E-1A8A-6F46-9E63-47C52C9C3DE4}"/>
              </a:ext>
            </a:extLst>
          </p:cNvPr>
          <p:cNvSpPr/>
          <p:nvPr/>
        </p:nvSpPr>
        <p:spPr>
          <a:xfrm>
            <a:off x="0" y="1896104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Helvetica Neue" panose="02000503000000020004" pitchFamily="2" charset="0"/>
            </a:endParaRPr>
          </a:p>
          <a:p>
            <a:r>
              <a:rPr lang="en-GB" dirty="0">
                <a:latin typeface="Helvetica Neue" panose="02000503000000020004" pitchFamily="2" charset="0"/>
              </a:rPr>
              <a:t>EYFSP % Achieving GLD  </a:t>
            </a:r>
            <a:r>
              <a:rPr lang="en-GB" dirty="0">
                <a:solidFill>
                  <a:srgbClr val="DCA10D"/>
                </a:solidFill>
                <a:latin typeface="Helvetica Neue" panose="02000503000000020004" pitchFamily="2" charset="0"/>
                <a:hlinkClick r:id="rId2"/>
              </a:rPr>
              <a:t>https://www.gov.uk/government/statistics/early-years-foundation-stage-profile-results-2018-to-2019</a:t>
            </a:r>
            <a:r>
              <a:rPr lang="en-GB" dirty="0">
                <a:latin typeface="Helvetica Neue" panose="02000503000000020004" pitchFamily="2" charset="0"/>
              </a:rPr>
              <a:t> = EYFS Profile results 2018-19&gt;EYFSP Tables&gt;Pupil Characteristics 2019&gt;Table 1</a:t>
            </a:r>
          </a:p>
          <a:p>
            <a:r>
              <a:rPr lang="en-GB" dirty="0">
                <a:latin typeface="Helvetica Neue" panose="02000503000000020004" pitchFamily="2" charset="0"/>
              </a:rPr>
              <a:t/>
            </a:r>
            <a:br>
              <a:rPr lang="en-GB" dirty="0">
                <a:latin typeface="Helvetica Neue" panose="02000503000000020004" pitchFamily="2" charset="0"/>
              </a:rPr>
            </a:br>
            <a:endParaRPr lang="en-GB" dirty="0">
              <a:latin typeface="Helvetica Neue" panose="02000503000000020004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Y1 Phonics % Achieving Expected 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hlinkClick r:id="rId3"/>
              </a:rPr>
              <a:t>https://www.gov.uk/government/statistics/phonics-screening-check-and-key-stage-1-assessments-england-2019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 =  Phonics Screening Check &amp; KS 1 Attainment&gt;Phonics Tables&gt;Table N2</a:t>
            </a:r>
            <a:endParaRPr lang="en-GB" dirty="0">
              <a:solidFill>
                <a:srgbClr val="DCA10D"/>
              </a:solidFill>
              <a:latin typeface="Helvetica Neue" panose="02000503000000020004" pitchFamily="2" charset="0"/>
            </a:endParaRPr>
          </a:p>
          <a:p>
            <a:r>
              <a:rPr lang="en-GB" dirty="0">
                <a:latin typeface="Helvetica Neue" panose="02000503000000020004" pitchFamily="2" charset="0"/>
              </a:rPr>
              <a:t/>
            </a:r>
            <a:br>
              <a:rPr lang="en-GB" dirty="0">
                <a:latin typeface="Helvetica Neue" panose="02000503000000020004" pitchFamily="2" charset="0"/>
              </a:rPr>
            </a:br>
            <a:endParaRPr lang="en-GB" dirty="0">
              <a:latin typeface="Helvetica Neue" panose="02000503000000020004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KS1 % reaching expected standard  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hlinkClick r:id="rId3"/>
              </a:rPr>
              <a:t>https://www.gov.uk/government/statistics/phonics-screening-check-and-key-stage-1-assessments-england-2019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  = Key Stage 1 tables&gt;Table N10 </a:t>
            </a:r>
            <a:endParaRPr lang="en-GB" dirty="0">
              <a:solidFill>
                <a:srgbClr val="DCA10D"/>
              </a:solidFill>
              <a:latin typeface="Helvetica Neue" panose="02000503000000020004" pitchFamily="2" charset="0"/>
            </a:endParaRPr>
          </a:p>
          <a:p>
            <a:r>
              <a:rPr lang="en-GB" dirty="0">
                <a:latin typeface="Helvetica Neue" panose="02000503000000020004" pitchFamily="2" charset="0"/>
              </a:rPr>
              <a:t/>
            </a:r>
            <a:br>
              <a:rPr lang="en-GB" dirty="0">
                <a:latin typeface="Helvetica Neue" panose="02000503000000020004" pitchFamily="2" charset="0"/>
              </a:rPr>
            </a:br>
            <a:endParaRPr lang="en-GB" dirty="0">
              <a:latin typeface="Helvetica Neue" panose="02000503000000020004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KS2  % reaching expected standard  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hlinkClick r:id="rId4"/>
              </a:rPr>
              <a:t>https://www.gov.uk/government/statistics/national-curriculum-assessments-key-stage-2-2019-revised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</a:rPr>
              <a:t> = National, local authority and regional tables&gt;Table N4a</a:t>
            </a:r>
            <a:endParaRPr lang="en-GB" dirty="0">
              <a:solidFill>
                <a:srgbClr val="DCA10D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9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EE80-9107-4D71-B7B9-5F24309F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74539"/>
            <a:ext cx="10197494" cy="1099457"/>
          </a:xfrm>
        </p:spPr>
        <p:txBody>
          <a:bodyPr>
            <a:normAutofit/>
          </a:bodyPr>
          <a:lstStyle/>
          <a:p>
            <a:r>
              <a:rPr lang="en-GB" sz="4000" dirty="0"/>
              <a:t>Introduction to Whole School SEND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8D4BF-BAFE-46A4-B29C-5C10FE51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3" y="6182876"/>
            <a:ext cx="6297612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graphicFrame>
        <p:nvGraphicFramePr>
          <p:cNvPr id="44" name="Content Placeholder 9">
            <a:extLst>
              <a:ext uri="{FF2B5EF4-FFF2-40B4-BE49-F238E27FC236}">
                <a16:creationId xmlns:a16="http://schemas.microsoft.com/office/drawing/2014/main" id="{16196536-CE12-424E-A114-FE0394115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55133"/>
              </p:ext>
            </p:extLst>
          </p:nvPr>
        </p:nvGraphicFramePr>
        <p:xfrm>
          <a:off x="1286933" y="1523759"/>
          <a:ext cx="9831465" cy="500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01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2DBE3182-51FE-4AB9-97C0-DED850ED5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graphicEl>
                                              <a:dgm id="{2DBE3182-51FE-4AB9-97C0-DED850ED5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8C341ACA-112B-41BA-AE42-3423F1E3F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graphicEl>
                                              <a:dgm id="{8C341ACA-112B-41BA-AE42-3423F1E3F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F0F97F68-E892-40D1-8363-E2A74A25D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>
                                            <p:graphicEl>
                                              <a:dgm id="{F0F97F68-E892-40D1-8363-E2A74A25D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BF9198C2-7906-4F56-8133-27C3EE47B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>
                                            <p:graphicEl>
                                              <a:dgm id="{BF9198C2-7906-4F56-8133-27C3EE47B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A0D1AC0A-693E-4170-8B9E-F69A8640F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>
                                            <p:graphicEl>
                                              <a:dgm id="{A0D1AC0A-693E-4170-8B9E-F69A8640F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D8DD6310-1A51-41F5-A912-4006C85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graphicEl>
                                              <a:dgm id="{D8DD6310-1A51-41F5-A912-4006C85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E777FDEF-6A50-45AB-8ED6-796D52AE8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>
                                            <p:graphicEl>
                                              <a:dgm id="{E777FDEF-6A50-45AB-8ED6-796D52AE8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83C9D68A-6C76-4FF6-B7C6-7731FDEDF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4">
                                            <p:graphicEl>
                                              <a:dgm id="{83C9D68A-6C76-4FF6-B7C6-7731FDEDF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2730035" y="439669"/>
            <a:ext cx="6974666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Analyse School Performance (ASP)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9235E8-EF95-2143-9F68-06C2F758BCB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Replaced Raise online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together with the school’s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Inspection Data Summary Report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(IDSR)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School Performance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 more SEND information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Headteacher has a log-in code or can give you a pdf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Updates are issued through the year – the most recent on Exclusions and Absence</a:t>
            </a:r>
          </a:p>
        </p:txBody>
      </p:sp>
    </p:spTree>
    <p:extLst>
      <p:ext uri="{BB962C8B-B14F-4D97-AF65-F5344CB8AC3E}">
        <p14:creationId xmlns:p14="http://schemas.microsoft.com/office/powerpoint/2010/main" val="323972435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B0A971-DF58-294F-946F-330FCF7EA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15" y="0"/>
            <a:ext cx="4957281" cy="685800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3C7526-5FD4-8F4E-B1A6-49809746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596" y="0"/>
            <a:ext cx="4840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27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AACECB0-31C3-E54A-83FC-09A9E2782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" y="0"/>
            <a:ext cx="7891622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C09C8B3-7AD5-0844-983A-432D14145F37}"/>
              </a:ext>
            </a:extLst>
          </p:cNvPr>
          <p:cNvGrpSpPr/>
          <p:nvPr/>
        </p:nvGrpSpPr>
        <p:grpSpPr>
          <a:xfrm>
            <a:off x="8873488" y="500233"/>
            <a:ext cx="2726841" cy="5956001"/>
            <a:chOff x="8873488" y="500233"/>
            <a:chExt cx="2726841" cy="595600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5889ED2E-BD6E-2B40-9519-BD296BAC8C8E}"/>
                </a:ext>
              </a:extLst>
            </p:cNvPr>
            <p:cNvSpPr/>
            <p:nvPr/>
          </p:nvSpPr>
          <p:spPr>
            <a:xfrm>
              <a:off x="9030293" y="500233"/>
              <a:ext cx="2129134" cy="1795959"/>
            </a:xfrm>
            <a:prstGeom prst="cloud">
              <a:avLst/>
            </a:prstGeom>
            <a:solidFill>
              <a:srgbClr val="B44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 Light"/>
                </a:rPr>
                <a:t>How can we reduce absence for SEN Support and EHCP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endParaRP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36FAB129-CEE4-FB47-9479-6CD8FEBB7690}"/>
                </a:ext>
              </a:extLst>
            </p:cNvPr>
            <p:cNvSpPr/>
            <p:nvPr/>
          </p:nvSpPr>
          <p:spPr>
            <a:xfrm>
              <a:off x="9013428" y="2620427"/>
              <a:ext cx="2442743" cy="812086"/>
            </a:xfrm>
            <a:prstGeom prst="cloud">
              <a:avLst/>
            </a:prstGeom>
            <a:solidFill>
              <a:srgbClr val="B44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 Light"/>
                </a:rPr>
                <a:t>Exclusions for SEND looking ok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endParaRPr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DF1B9359-7D76-3F4C-99BD-8F4249CF62CF}"/>
                </a:ext>
              </a:extLst>
            </p:cNvPr>
            <p:cNvSpPr/>
            <p:nvPr/>
          </p:nvSpPr>
          <p:spPr>
            <a:xfrm>
              <a:off x="8873488" y="3792191"/>
              <a:ext cx="2726841" cy="1140043"/>
            </a:xfrm>
            <a:prstGeom prst="cloud">
              <a:avLst/>
            </a:prstGeom>
            <a:solidFill>
              <a:srgbClr val="B44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 Light"/>
                </a:rPr>
                <a:t>Progress/outcomes for SEND looking good</a:t>
              </a: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15DBCE73-EEC2-F04F-97D2-BAACA800E427}"/>
                </a:ext>
              </a:extLst>
            </p:cNvPr>
            <p:cNvSpPr/>
            <p:nvPr/>
          </p:nvSpPr>
          <p:spPr>
            <a:xfrm>
              <a:off x="9013427" y="5316191"/>
              <a:ext cx="2442743" cy="1140043"/>
            </a:xfrm>
            <a:prstGeom prst="cloud">
              <a:avLst/>
            </a:prstGeom>
            <a:solidFill>
              <a:srgbClr val="B44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 Light"/>
                </a:rPr>
                <a:t>But writing for children on SEN Support?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943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057C075-E1EA-8548-A9A5-A8D9346E3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5" y="0"/>
            <a:ext cx="8111200" cy="685800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0A898619-ED1F-A640-9D78-80782A77D9F0}"/>
              </a:ext>
            </a:extLst>
          </p:cNvPr>
          <p:cNvSpPr/>
          <p:nvPr/>
        </p:nvSpPr>
        <p:spPr>
          <a:xfrm>
            <a:off x="9013425" y="1425506"/>
            <a:ext cx="2129134" cy="1140043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Need to reduce absence for EHCP students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F64E24B-41AF-9544-A7D1-FBACF65E51B8}"/>
              </a:ext>
            </a:extLst>
          </p:cNvPr>
          <p:cNvSpPr/>
          <p:nvPr/>
        </p:nvSpPr>
        <p:spPr>
          <a:xfrm>
            <a:off x="9013425" y="3259554"/>
            <a:ext cx="2442743" cy="1140043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Permament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 exclusions for SEN Support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D162F95B-2369-4747-B9CD-A00ACA81D5F4}"/>
              </a:ext>
            </a:extLst>
          </p:cNvPr>
          <p:cNvSpPr/>
          <p:nvPr/>
        </p:nvSpPr>
        <p:spPr>
          <a:xfrm>
            <a:off x="9013425" y="5551887"/>
            <a:ext cx="2442743" cy="812086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Progress 8 for SEN Support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BDE1C7F-A5B3-584D-A30B-EA717FF6F6C2}"/>
              </a:ext>
            </a:extLst>
          </p:cNvPr>
          <p:cNvSpPr/>
          <p:nvPr/>
        </p:nvSpPr>
        <p:spPr>
          <a:xfrm>
            <a:off x="8856620" y="251963"/>
            <a:ext cx="2442743" cy="484128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3 actions…..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A954D8-4256-9946-8B72-9A8E47E8A456}"/>
              </a:ext>
            </a:extLst>
          </p:cNvPr>
          <p:cNvCxnSpPr>
            <a:stCxn id="9" idx="1"/>
          </p:cNvCxnSpPr>
          <p:nvPr/>
        </p:nvCxnSpPr>
        <p:spPr>
          <a:xfrm flipH="1">
            <a:off x="10077991" y="735575"/>
            <a:ext cx="1" cy="51051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061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505933" y="1698858"/>
            <a:ext cx="11180176" cy="210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en-GB" sz="4400" b="1" dirty="0">
                <a:cs typeface="Arial"/>
              </a:rPr>
              <a:t>Part 3</a:t>
            </a:r>
          </a:p>
          <a:p>
            <a:pPr algn="ctr"/>
            <a:endParaRPr lang="en-GB" sz="4400" b="1" dirty="0">
              <a:cs typeface="Arial"/>
            </a:endParaRPr>
          </a:p>
          <a:p>
            <a:pPr algn="ctr"/>
            <a:r>
              <a:rPr lang="en-GB" sz="4400" b="1" dirty="0">
                <a:cs typeface="Arial"/>
              </a:rPr>
              <a:t>Articulating the progress of children with SEND</a:t>
            </a:r>
            <a:endParaRPr sz="4400" b="1" dirty="0">
              <a:cs typeface="Arial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635ED16-4727-6F42-B8C3-7766150F4289}"/>
              </a:ext>
            </a:extLst>
          </p:cNvPr>
          <p:cNvSpPr/>
          <p:nvPr/>
        </p:nvSpPr>
        <p:spPr>
          <a:xfrm rot="20436031">
            <a:off x="55593" y="357581"/>
            <a:ext cx="2643611" cy="1561703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We’re talking about human beings!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D9DD863-35AA-BE4D-BEDE-4E85187FC383}"/>
              </a:ext>
            </a:extLst>
          </p:cNvPr>
          <p:cNvSpPr/>
          <p:nvPr/>
        </p:nvSpPr>
        <p:spPr>
          <a:xfrm rot="1182827">
            <a:off x="9294524" y="133626"/>
            <a:ext cx="2643611" cy="2030214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Progress is different for every child with SEND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5DAB9A6-FC75-D641-A0FB-20E2EAD6D772}"/>
              </a:ext>
            </a:extLst>
          </p:cNvPr>
          <p:cNvSpPr/>
          <p:nvPr/>
        </p:nvSpPr>
        <p:spPr>
          <a:xfrm rot="20016807">
            <a:off x="9318248" y="4570660"/>
            <a:ext cx="2643611" cy="2030214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R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eward the effort and progress which children with SEND make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BEA018B-835C-744F-A3DA-A1E6FFE30896}"/>
              </a:ext>
            </a:extLst>
          </p:cNvPr>
          <p:cNvSpPr/>
          <p:nvPr/>
        </p:nvSpPr>
        <p:spPr>
          <a:xfrm rot="1194946">
            <a:off x="266733" y="5045076"/>
            <a:ext cx="2643611" cy="1561703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Keep your eye on the end game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799650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E70FBD-D7E8-3142-A642-FC4816805132}"/>
              </a:ext>
            </a:extLst>
          </p:cNvPr>
          <p:cNvGrpSpPr/>
          <p:nvPr/>
        </p:nvGrpSpPr>
        <p:grpSpPr>
          <a:xfrm>
            <a:off x="1331287" y="679589"/>
            <a:ext cx="9725028" cy="6064752"/>
            <a:chOff x="1591263" y="-207917"/>
            <a:chExt cx="9725028" cy="6064752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1541480844"/>
                </p:ext>
              </p:extLst>
            </p:nvPr>
          </p:nvGraphicFramePr>
          <p:xfrm>
            <a:off x="2717466" y="-207917"/>
            <a:ext cx="7718612" cy="57924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BB63B4CD-3EDC-BC45-9A41-8E89FC9FC793}"/>
                </a:ext>
              </a:extLst>
            </p:cNvPr>
            <p:cNvSpPr/>
            <p:nvPr/>
          </p:nvSpPr>
          <p:spPr>
            <a:xfrm rot="20436031">
              <a:off x="1591263" y="1131336"/>
              <a:ext cx="2643611" cy="999490"/>
            </a:xfrm>
            <a:prstGeom prst="cloud">
              <a:avLst/>
            </a:prstGeom>
            <a:solidFill>
              <a:srgbClr val="B44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 Light"/>
                </a:rPr>
                <a:t>This is the national data we have just covered</a:t>
              </a:r>
            </a:p>
          </p:txBody>
        </p: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4C57293C-D228-F444-948E-01E027E10549}"/>
                </a:ext>
              </a:extLst>
            </p:cNvPr>
            <p:cNvSpPr/>
            <p:nvPr/>
          </p:nvSpPr>
          <p:spPr>
            <a:xfrm rot="1182827">
              <a:off x="8672680" y="438143"/>
              <a:ext cx="2643611" cy="2123916"/>
            </a:xfrm>
            <a:prstGeom prst="cloud">
              <a:avLst/>
            </a:prstGeom>
            <a:solidFill>
              <a:srgbClr val="B44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 Light"/>
                </a:rPr>
                <a:t>This is through the lens of the prior pupil pattern of absence, exclusion and introduces </a:t>
              </a:r>
              <a:r>
                <a:rPr lang="en-US" sz="12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 Light"/>
                </a:rPr>
                <a:t>behaviour</a:t>
              </a:r>
              <a:r>
                <a:rPr lang="en-US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 Light"/>
                </a:rPr>
                <a:t> and attitudes to learning</a:t>
              </a:r>
              <a:endParaRPr kumimoji="0" lang="en-US" sz="1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 Light"/>
              </a:endParaRPr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63E84971-3456-EA47-AC59-22945C76213F}"/>
                </a:ext>
              </a:extLst>
            </p:cNvPr>
            <p:cNvSpPr/>
            <p:nvPr/>
          </p:nvSpPr>
          <p:spPr>
            <a:xfrm>
              <a:off x="4643988" y="5138452"/>
              <a:ext cx="3423976" cy="718383"/>
            </a:xfrm>
            <a:prstGeom prst="cloud">
              <a:avLst/>
            </a:prstGeom>
            <a:solidFill>
              <a:srgbClr val="B44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 Light"/>
                </a:rPr>
                <a:t>This is the national data we have just covered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F14C7EE-C565-7B4E-8C39-55C4ED09D21D}"/>
              </a:ext>
            </a:extLst>
          </p:cNvPr>
          <p:cNvSpPr txBox="1"/>
          <p:nvPr/>
        </p:nvSpPr>
        <p:spPr>
          <a:xfrm>
            <a:off x="2901399" y="217924"/>
            <a:ext cx="782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3-fold model for the progress of a child with SEND</a:t>
            </a:r>
          </a:p>
        </p:txBody>
      </p:sp>
    </p:spTree>
    <p:extLst>
      <p:ext uri="{BB962C8B-B14F-4D97-AF65-F5344CB8AC3E}">
        <p14:creationId xmlns:p14="http://schemas.microsoft.com/office/powerpoint/2010/main" val="3584400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1"/>
          </p:nvPr>
        </p:nvSpPr>
        <p:spPr>
          <a:xfrm>
            <a:off x="1541486" y="3117675"/>
            <a:ext cx="8643938" cy="16802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300"/>
            </a:lvl1pPr>
          </a:lstStyle>
          <a:p>
            <a:r>
              <a:rPr lang="en-GB" sz="5062" b="1" dirty="0"/>
              <a:t>Making Data Work</a:t>
            </a:r>
          </a:p>
          <a:p>
            <a:r>
              <a:rPr lang="en-GB" sz="5062" b="1" dirty="0"/>
              <a:t>for you</a:t>
            </a:r>
            <a:endParaRPr sz="5062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C5DBD-CD89-B147-BD9E-5854B681A944}"/>
              </a:ext>
            </a:extLst>
          </p:cNvPr>
          <p:cNvSpPr txBox="1"/>
          <p:nvPr/>
        </p:nvSpPr>
        <p:spPr>
          <a:xfrm>
            <a:off x="3284652" y="4875697"/>
            <a:ext cx="5157606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 Light"/>
                <a:hlinkClick r:id="rId2"/>
              </a:rPr>
              <a:t>malcolm@wholeschoolsend.com</a:t>
            </a:r>
            <a:endParaRPr kumimoji="0" lang="en-US" sz="2531" b="1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 Light"/>
            </a:endParaRP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31" b="1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7F303-7012-5F4F-8FB0-E83B27D0ED21}"/>
              </a:ext>
            </a:extLst>
          </p:cNvPr>
          <p:cNvSpPr txBox="1"/>
          <p:nvPr/>
        </p:nvSpPr>
        <p:spPr>
          <a:xfrm>
            <a:off x="4170489" y="5804573"/>
            <a:ext cx="358208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 Light"/>
              </a:rPr>
              <a:t>@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 Light"/>
              </a:rPr>
              <a:t>Malcolm_Reeve</a:t>
            </a:r>
            <a:endParaRPr kumimoji="0" lang="en-US" sz="2531" b="1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BF726-CB3A-7241-BB88-B5DD3BC3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701" y="5882349"/>
            <a:ext cx="383825" cy="383825"/>
          </a:xfrm>
          <a:prstGeom prst="rect">
            <a:avLst/>
          </a:prstGeom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22A07F73-DE37-0943-A24B-E901D0314A7F}"/>
              </a:ext>
            </a:extLst>
          </p:cNvPr>
          <p:cNvSpPr txBox="1">
            <a:spLocks/>
          </p:cNvSpPr>
          <p:nvPr/>
        </p:nvSpPr>
        <p:spPr>
          <a:xfrm>
            <a:off x="1541486" y="410333"/>
            <a:ext cx="8643938" cy="1680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62" b="1" dirty="0"/>
              <a:t>Questions/discussion on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895026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0D2D4-E3AA-474F-BB29-35D96375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 dirty="0"/>
              <a:t>Regional Contact Information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23A75-9D08-4A3D-903D-293F8E8DE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GB" sz="2400" dirty="0"/>
              <a:t>Angela Holdsworth – RSL Email: </a:t>
            </a:r>
            <a:r>
              <a:rPr lang="en-GB" sz="2400" dirty="0">
                <a:hlinkClick r:id="rId3"/>
              </a:rPr>
              <a:t>RSL.LWY@wholeschoolsend.com</a:t>
            </a:r>
            <a:r>
              <a:rPr lang="en-GB" sz="2400" dirty="0"/>
              <a:t> </a:t>
            </a:r>
          </a:p>
          <a:p>
            <a:r>
              <a:rPr lang="en-GB" sz="2400" dirty="0"/>
              <a:t>Lidia Gardner - DRSL Email: </a:t>
            </a:r>
            <a:r>
              <a:rPr lang="en-GB" sz="2400" dirty="0">
                <a:hlinkClick r:id="rId3"/>
              </a:rPr>
              <a:t>RSL.LWY@wholeschoolsend.com</a:t>
            </a:r>
            <a:r>
              <a:rPr lang="en-GB" sz="2400" dirty="0"/>
              <a:t> </a:t>
            </a:r>
          </a:p>
          <a:p>
            <a:r>
              <a:rPr lang="en-GB" sz="2400" dirty="0"/>
              <a:t>Nicole Dempsey – DRSL Email: </a:t>
            </a:r>
            <a:r>
              <a:rPr lang="en-GB" sz="2400" dirty="0">
                <a:hlinkClick r:id="rId4"/>
              </a:rPr>
              <a:t>DRSL2.LWY@wholeschoolsend.com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Contact us on Twitter: @WSSLancsWY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F0F81-0F2F-40FA-9EBE-032A050B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>
            <a:normAutofit/>
          </a:bodyPr>
          <a:lstStyle/>
          <a:p>
            <a:pPr algn="l"/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6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0CE99-F3A2-496E-827D-1B0676F2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392"/>
            <a:ext cx="3374136" cy="5504688"/>
          </a:xfrm>
        </p:spPr>
        <p:txBody>
          <a:bodyPr>
            <a:normAutofit/>
          </a:bodyPr>
          <a:lstStyle/>
          <a:p>
            <a:r>
              <a:rPr lang="en-GB"/>
              <a:t>Regional SEND Leadership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36377-2737-4D0C-BB0A-372BCAC5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493BD0-A821-478A-B137-07DFDCC6C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12874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32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7A556E-DEB8-4D1C-B38A-5B93252DA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A7A556E-DEB8-4D1C-B38A-5B93252DA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C212EC-8E39-4F8D-90A4-978A06BD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5AC212EC-8E39-4F8D-90A4-978A06BD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B7E4EC-6769-418D-A87A-8F7C3F83B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4B7E4EC-6769-418D-A87A-8F7C3F83B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9F7E51-A88F-449A-A40A-8EE59548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C39F7E51-A88F-449A-A40A-8EE59548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EF90BA-5406-45CE-A3CE-C46D444F2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F0EF90BA-5406-45CE-A3CE-C46D444F2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C07426-8528-49B0-B39B-BA93B9ABC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B7C07426-8528-49B0-B39B-BA93B9ABC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8DADDA-AC17-4D74-B2D7-B6642389E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988DADDA-AC17-4D74-B2D7-B6642389E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52D698-B9B4-44AF-A13F-D47D11BBD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4A52D698-B9B4-44AF-A13F-D47D11BBD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E00595-85F2-42E5-9EB5-E3214A5A0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81E00595-85F2-42E5-9EB5-E3214A5A0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7F66AA-FE57-4DB8-8387-2529A84F5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A77F66AA-FE57-4DB8-8387-2529A84F5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0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8E6E7A-2AF6-4474-9BC1-94CD10D7ACD4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D9DADC"/>
              </a:clrFrom>
              <a:clrTo>
                <a:srgbClr val="D9DA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2561"/>
          <a:stretch/>
        </p:blipFill>
        <p:spPr>
          <a:xfrm>
            <a:off x="1270000" y="177166"/>
            <a:ext cx="9652000" cy="68227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445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1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33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8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50D2D4-E3AA-474F-BB29-35D96375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Malcolm Reeve</a:t>
            </a:r>
          </a:p>
        </p:txBody>
      </p:sp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2473246-3155-4A86-9DCC-ADDF68AA0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0" r="4964" b="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23A75-9D08-4A3D-903D-293F8E8DE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r>
              <a:rPr lang="en-GB" sz="2400" dirty="0"/>
              <a:t>National SEND leader</a:t>
            </a:r>
          </a:p>
          <a:p>
            <a:endParaRPr lang="en-GB" sz="2400" dirty="0"/>
          </a:p>
          <a:p>
            <a:r>
              <a:rPr lang="en-GB" sz="2400" dirty="0"/>
              <a:t>Accessible data expert</a:t>
            </a:r>
          </a:p>
          <a:p>
            <a:endParaRPr lang="en-GB" sz="2400" dirty="0"/>
          </a:p>
          <a:p>
            <a:r>
              <a:rPr lang="en-GB" sz="2400" dirty="0"/>
              <a:t>Experienced SEND Senior Leader/ Headteacher cross phase and sector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F0F81-0F2F-40FA-9EBE-032A050B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07992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1"/>
          </p:nvPr>
        </p:nvSpPr>
        <p:spPr>
          <a:xfrm>
            <a:off x="1643299" y="1418284"/>
            <a:ext cx="8643938" cy="14639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300"/>
            </a:lvl1pPr>
          </a:lstStyle>
          <a:p>
            <a:r>
              <a:rPr lang="en-GB" sz="5062" b="1" dirty="0"/>
              <a:t>Making Data Work</a:t>
            </a:r>
          </a:p>
          <a:p>
            <a:r>
              <a:rPr lang="en-GB" sz="5062" b="1" dirty="0"/>
              <a:t>(for you)</a:t>
            </a:r>
            <a:endParaRPr sz="5062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C5DBD-CD89-B147-BD9E-5854B681A944}"/>
              </a:ext>
            </a:extLst>
          </p:cNvPr>
          <p:cNvSpPr txBox="1"/>
          <p:nvPr/>
        </p:nvSpPr>
        <p:spPr>
          <a:xfrm>
            <a:off x="3419122" y="3495132"/>
            <a:ext cx="5157606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 Light"/>
                <a:hlinkClick r:id="rId2"/>
              </a:rPr>
              <a:t>malcolm@wholeschoolsend.com</a:t>
            </a:r>
            <a:endParaRPr kumimoji="0" lang="en-US" sz="2531" b="1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 Light"/>
            </a:endParaRP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31" b="1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7F303-7012-5F4F-8FB0-E83B27D0ED21}"/>
              </a:ext>
            </a:extLst>
          </p:cNvPr>
          <p:cNvSpPr txBox="1"/>
          <p:nvPr/>
        </p:nvSpPr>
        <p:spPr>
          <a:xfrm>
            <a:off x="4304959" y="4424008"/>
            <a:ext cx="358208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1" b="1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 Light"/>
              </a:rPr>
              <a:t>@</a:t>
            </a:r>
            <a:r>
              <a:rPr kumimoji="0" lang="en-US" sz="2531" b="1" i="0" u="none" strike="noStrike" kern="120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Gill Sans Light"/>
              </a:rPr>
              <a:t>Malcolm_Reeve</a:t>
            </a:r>
            <a:endParaRPr kumimoji="0" lang="en-US" sz="2531" b="1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Gill Sans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BF726-CB3A-7241-BB88-B5DD3BC3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171" y="4501784"/>
            <a:ext cx="383825" cy="38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9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B01913-07ED-054E-AFC5-BA161956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 Alert</a:t>
            </a:r>
          </a:p>
        </p:txBody>
      </p:sp>
      <p:pic>
        <p:nvPicPr>
          <p:cNvPr id="1028" name="Picture 4" descr="Be Alert | Saolta University Health Care Group">
            <a:extLst>
              <a:ext uri="{FF2B5EF4-FFF2-40B4-BE49-F238E27FC236}">
                <a16:creationId xmlns:a16="http://schemas.microsoft.com/office/drawing/2014/main" id="{819BAD87-D3EC-AC46-8BA1-8048474BC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522" y="17929"/>
            <a:ext cx="201747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e Alert | Saolta University Health Care Group">
            <a:extLst>
              <a:ext uri="{FF2B5EF4-FFF2-40B4-BE49-F238E27FC236}">
                <a16:creationId xmlns:a16="http://schemas.microsoft.com/office/drawing/2014/main" id="{DE616768-B1F9-6F4C-B9BD-348FBDF8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747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B9F44B-B129-094F-8202-ABE8EAF21C3D}"/>
              </a:ext>
            </a:extLst>
          </p:cNvPr>
          <p:cNvSpPr txBox="1"/>
          <p:nvPr/>
        </p:nvSpPr>
        <p:spPr>
          <a:xfrm>
            <a:off x="2348753" y="2456329"/>
            <a:ext cx="70372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 know data isn’t for everyone.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I’m trying to make it as user friendly as possible.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might not be as seamless as usual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06E5CE97-7F71-0742-8486-1348F0C758CC}"/>
              </a:ext>
            </a:extLst>
          </p:cNvPr>
          <p:cNvSpPr/>
          <p:nvPr/>
        </p:nvSpPr>
        <p:spPr>
          <a:xfrm rot="20488361">
            <a:off x="8051893" y="4543694"/>
            <a:ext cx="2743679" cy="1234234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Feel free to take a nap!</a:t>
            </a:r>
          </a:p>
        </p:txBody>
      </p:sp>
    </p:spTree>
    <p:extLst>
      <p:ext uri="{BB962C8B-B14F-4D97-AF65-F5344CB8AC3E}">
        <p14:creationId xmlns:p14="http://schemas.microsoft.com/office/powerpoint/2010/main" val="399739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/>
          <p:nvPr/>
        </p:nvSpPr>
        <p:spPr>
          <a:xfrm>
            <a:off x="557280" y="1587267"/>
            <a:ext cx="11444219" cy="26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Can we expect every teacher to be a high quality teacher of SEND until every leader is a high quality leader of SEND?</a:t>
            </a:r>
          </a:p>
          <a:p>
            <a:pPr algn="l"/>
            <a:endParaRPr lang="en-US" sz="2800" b="1" dirty="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800" b="1" dirty="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Every teacher a teacher of SEND</a:t>
            </a:r>
          </a:p>
          <a:p>
            <a:r>
              <a:rPr lang="en-US" sz="2800" b="1" dirty="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Every leader a leader of SEND</a:t>
            </a:r>
          </a:p>
          <a:p>
            <a:r>
              <a:rPr lang="en-US" sz="2800" b="1" dirty="0">
                <a:solidFill>
                  <a:srgbClr val="010001"/>
                </a:solidFill>
                <a:latin typeface="Calibri"/>
                <a:ea typeface="Calibri"/>
                <a:cs typeface="Calibri"/>
                <a:sym typeface="Calibri"/>
              </a:rPr>
              <a:t>Every governor a governor of SEND</a:t>
            </a:r>
            <a:endParaRPr sz="2800" b="1" dirty="0">
              <a:solidFill>
                <a:srgbClr val="0100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557281" y="376494"/>
            <a:ext cx="11444218" cy="99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SEND Code of Practice 6.37</a:t>
            </a:r>
            <a:endParaRPr sz="3600" dirty="0"/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High quality teaching, differentiated for individual pupils, is the first step in responding to pupils who have or may have SEN 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5A56CD-46AA-B94A-9830-560039711551}"/>
              </a:ext>
            </a:extLst>
          </p:cNvPr>
          <p:cNvSpPr txBox="1"/>
          <p:nvPr/>
        </p:nvSpPr>
        <p:spPr>
          <a:xfrm>
            <a:off x="2455604" y="5311176"/>
            <a:ext cx="7557796" cy="288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en-US" sz="1406" dirty="0">
                <a:solidFill>
                  <a:srgbClr val="2531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406" dirty="0" err="1">
                <a:solidFill>
                  <a:srgbClr val="2531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schoolsweek.co.uk</a:t>
            </a:r>
            <a:r>
              <a:rPr lang="en-US" sz="1406" dirty="0">
                <a:solidFill>
                  <a:srgbClr val="2531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/where-are-we-now-with-special-needs/</a:t>
            </a:r>
            <a:endParaRPr lang="en-US" sz="1406" dirty="0">
              <a:solidFill>
                <a:srgbClr val="2531C0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CDA68-D420-A54B-9844-97C324A715E4}"/>
              </a:ext>
            </a:extLst>
          </p:cNvPr>
          <p:cNvSpPr txBox="1"/>
          <p:nvPr/>
        </p:nvSpPr>
        <p:spPr>
          <a:xfrm>
            <a:off x="2481846" y="5661008"/>
            <a:ext cx="7531554" cy="288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en-US" sz="1406" dirty="0">
                <a:solidFill>
                  <a:srgbClr val="2531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406" dirty="0" err="1">
                <a:solidFill>
                  <a:srgbClr val="2531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www.specialneedsjungle.com</a:t>
            </a:r>
            <a:r>
              <a:rPr lang="en-US" sz="1406" dirty="0">
                <a:solidFill>
                  <a:srgbClr val="2531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/school-leadership-and-send-ignorance/</a:t>
            </a:r>
            <a:endParaRPr lang="en-US" sz="1406" dirty="0">
              <a:solidFill>
                <a:srgbClr val="2531C0"/>
              </a:solidFill>
              <a:latin typeface="Arial" panose="020B0604020202020204" pitchFamily="34" charset="0"/>
              <a:cs typeface="Arial" panose="020B0604020202020204" pitchFamily="34" charset="0"/>
              <a:sym typeface="Gill Sans Light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BF88BC9F-0964-374A-976B-6AAE5D9A8273}"/>
              </a:ext>
            </a:extLst>
          </p:cNvPr>
          <p:cNvSpPr/>
          <p:nvPr/>
        </p:nvSpPr>
        <p:spPr>
          <a:xfrm rot="20436031">
            <a:off x="719738" y="4838216"/>
            <a:ext cx="1858789" cy="1295922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266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Background reading….two articles from 2016 and 2017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AC42D55-EE1F-204C-B875-796F9A8BAE5D}"/>
              </a:ext>
            </a:extLst>
          </p:cNvPr>
          <p:cNvSpPr/>
          <p:nvPr/>
        </p:nvSpPr>
        <p:spPr>
          <a:xfrm rot="1687652">
            <a:off x="8217278" y="3371308"/>
            <a:ext cx="3534574" cy="1515341"/>
          </a:xfrm>
          <a:prstGeom prst="cloud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 Light"/>
              </a:rPr>
              <a:t>But what does it take to be a leader of SEND?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E6CCE8A1-ED86-2A47-8327-A7D2E1150B23}"/>
              </a:ext>
            </a:extLst>
          </p:cNvPr>
          <p:cNvSpPr/>
          <p:nvPr/>
        </p:nvSpPr>
        <p:spPr>
          <a:xfrm>
            <a:off x="5355771" y="3278302"/>
            <a:ext cx="3351299" cy="510126"/>
          </a:xfrm>
          <a:prstGeom prst="leftArrow">
            <a:avLst/>
          </a:prstGeom>
          <a:solidFill>
            <a:srgbClr val="B44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1200" dirty="0">
              <a:solidFill>
                <a:srgbClr val="FFFFFF"/>
              </a:solidFill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975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1454C"/>
      </a:dk1>
      <a:lt1>
        <a:srgbClr val="F2F2F2"/>
      </a:lt1>
      <a:dk2>
        <a:srgbClr val="575656"/>
      </a:dk2>
      <a:lt2>
        <a:srgbClr val="EBEBEB"/>
      </a:lt2>
      <a:accent1>
        <a:srgbClr val="32A563"/>
      </a:accent1>
      <a:accent2>
        <a:srgbClr val="247A49"/>
      </a:accent2>
      <a:accent3>
        <a:srgbClr val="730D11"/>
      </a:accent3>
      <a:accent4>
        <a:srgbClr val="B21026"/>
      </a:accent4>
      <a:accent5>
        <a:srgbClr val="706F6F"/>
      </a:accent5>
      <a:accent6>
        <a:srgbClr val="32A563"/>
      </a:accent6>
      <a:hlink>
        <a:srgbClr val="82AD29"/>
      </a:hlink>
      <a:folHlink>
        <a:srgbClr val="C1D6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1454C"/>
    </a:dk1>
    <a:lt1>
      <a:srgbClr val="F2F2F2"/>
    </a:lt1>
    <a:dk2>
      <a:srgbClr val="575656"/>
    </a:dk2>
    <a:lt2>
      <a:srgbClr val="EBEBEB"/>
    </a:lt2>
    <a:accent1>
      <a:srgbClr val="32A563"/>
    </a:accent1>
    <a:accent2>
      <a:srgbClr val="32A563"/>
    </a:accent2>
    <a:accent3>
      <a:srgbClr val="730D11"/>
    </a:accent3>
    <a:accent4>
      <a:srgbClr val="B21026"/>
    </a:accent4>
    <a:accent5>
      <a:srgbClr val="706F6F"/>
    </a:accent5>
    <a:accent6>
      <a:srgbClr val="016C76"/>
    </a:accent6>
    <a:hlink>
      <a:srgbClr val="82AD29"/>
    </a:hlink>
    <a:folHlink>
      <a:srgbClr val="C1D69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F5FF6D9EBA1F4B85452A9C46318C77" ma:contentTypeVersion="8" ma:contentTypeDescription="Create a new document." ma:contentTypeScope="" ma:versionID="2e3b60b01e845131e182307e177f00ff">
  <xsd:schema xmlns:xsd="http://www.w3.org/2001/XMLSchema" xmlns:xs="http://www.w3.org/2001/XMLSchema" xmlns:p="http://schemas.microsoft.com/office/2006/metadata/properties" xmlns:ns2="dab12edf-b284-4e6b-9e45-552b48789848" targetNamespace="http://schemas.microsoft.com/office/2006/metadata/properties" ma:root="true" ma:fieldsID="d8b13851fa3333ef6c952ffd86d11c1b" ns2:_="">
    <xsd:import namespace="dab12edf-b284-4e6b-9e45-552b487898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12edf-b284-4e6b-9e45-552b48789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A8D62-BCB6-4B67-9B95-5CE17DA97A8F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dab12edf-b284-4e6b-9e45-552b4878984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008F6B1-6D36-4A61-81C1-A7B76A4E1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b12edf-b284-4e6b-9e45-552b487898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A80CEC-EC74-4B32-B4BC-002048E199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2065</Words>
  <Application>Microsoft Office PowerPoint</Application>
  <PresentationFormat>Widescreen</PresentationFormat>
  <Paragraphs>576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Gill Sans Light</vt:lpstr>
      <vt:lpstr>Helvetica Neue</vt:lpstr>
      <vt:lpstr>NTFPreCursivefk</vt:lpstr>
      <vt:lpstr>Office Theme</vt:lpstr>
      <vt:lpstr>1_Office Theme</vt:lpstr>
      <vt:lpstr>Making Data Work</vt:lpstr>
      <vt:lpstr>Agenda for the webinar:</vt:lpstr>
      <vt:lpstr>Introduction to Whole School SEND</vt:lpstr>
      <vt:lpstr>Regional SEND Leadership</vt:lpstr>
      <vt:lpstr>PowerPoint Presentation</vt:lpstr>
      <vt:lpstr>Malcolm Reeve</vt:lpstr>
      <vt:lpstr>PowerPoint Presentation</vt:lpstr>
      <vt:lpstr>Disclaimer Alert</vt:lpstr>
      <vt:lpstr>PowerPoint Presentation</vt:lpstr>
      <vt:lpstr>PowerPoint Presentation</vt:lpstr>
      <vt:lpstr>PowerPoint Presentation</vt:lpstr>
      <vt:lpstr>PowerPoint Presentation</vt:lpstr>
      <vt:lpstr>Summary from the last session on  SEND in a Nutshell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[Event Title]</dc:title>
  <dc:creator>Info</dc:creator>
  <cp:lastModifiedBy>Alison Bruce</cp:lastModifiedBy>
  <cp:revision>42</cp:revision>
  <dcterms:created xsi:type="dcterms:W3CDTF">2020-04-27T14:31:39Z</dcterms:created>
  <dcterms:modified xsi:type="dcterms:W3CDTF">2023-12-18T14:54:23Z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0x01010053F5FF6D9EBA1F4B85452A9C46318C77</vt:lpwstr>
  </property>
  <property fmtid="{D5CDD505-2E9C-101B-9397-08002B2CF9AE}" pid="3" name="Order">
    <vt:r8>178800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