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73" r:id="rId3"/>
    <p:sldId id="257" r:id="rId4"/>
    <p:sldId id="279" r:id="rId5"/>
    <p:sldId id="269" r:id="rId6"/>
    <p:sldId id="277" r:id="rId7"/>
    <p:sldId id="278" r:id="rId8"/>
    <p:sldId id="280" r:id="rId9"/>
    <p:sldId id="270" r:id="rId10"/>
    <p:sldId id="261" r:id="rId11"/>
    <p:sldId id="276" r:id="rId12"/>
    <p:sldId id="271" r:id="rId13"/>
    <p:sldId id="272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690" autoAdjust="0"/>
  </p:normalViewPr>
  <p:slideViewPr>
    <p:cSldViewPr snapToGrid="0">
      <p:cViewPr varScale="1">
        <p:scale>
          <a:sx n="38" d="100"/>
          <a:sy n="38" d="100"/>
        </p:scale>
        <p:origin x="10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3FD659-B7EF-420A-B90F-AF5451453E23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14D3AF2-69B2-4AE6-9DFF-EF4C64467F9F}">
      <dgm:prSet custT="1"/>
      <dgm:spPr/>
      <dgm:t>
        <a:bodyPr/>
        <a:lstStyle/>
        <a:p>
          <a:r>
            <a:rPr lang="en-GB" sz="1600" dirty="0"/>
            <a:t>Increase in the number of children being referred to the Community Paediatric Service resulting in long waiting times of over 12 months</a:t>
          </a:r>
        </a:p>
      </dgm:t>
    </dgm:pt>
    <dgm:pt modelId="{1C986846-7B6E-4591-859F-C0644D10F0A0}" type="parTrans" cxnId="{4F5DB786-A1F8-456F-A235-397D5AC8F3DE}">
      <dgm:prSet/>
      <dgm:spPr/>
      <dgm:t>
        <a:bodyPr/>
        <a:lstStyle/>
        <a:p>
          <a:endParaRPr lang="en-GB"/>
        </a:p>
      </dgm:t>
    </dgm:pt>
    <dgm:pt modelId="{9664373D-E326-40F1-B1F2-73F5D5B3A946}" type="sibTrans" cxnId="{4F5DB786-A1F8-456F-A235-397D5AC8F3DE}">
      <dgm:prSet/>
      <dgm:spPr/>
      <dgm:t>
        <a:bodyPr/>
        <a:lstStyle/>
        <a:p>
          <a:endParaRPr lang="en-GB"/>
        </a:p>
      </dgm:t>
    </dgm:pt>
    <dgm:pt modelId="{1665EF7F-431D-4CD4-9149-BFB951C3E8EA}">
      <dgm:prSet custT="1"/>
      <dgm:spPr/>
      <dgm:t>
        <a:bodyPr/>
        <a:lstStyle/>
        <a:p>
          <a:r>
            <a:rPr lang="en-US" sz="1600" dirty="0"/>
            <a:t>Increase in identification of SEND relating to autism, above national benchmarks</a:t>
          </a:r>
          <a:endParaRPr lang="en-GB" sz="1600" dirty="0"/>
        </a:p>
      </dgm:t>
    </dgm:pt>
    <dgm:pt modelId="{E82A20B1-B15F-45FC-B9DE-A94F5805CCEE}" type="parTrans" cxnId="{D7FA350F-E0AB-497C-9824-05ACACE81353}">
      <dgm:prSet/>
      <dgm:spPr/>
      <dgm:t>
        <a:bodyPr/>
        <a:lstStyle/>
        <a:p>
          <a:endParaRPr lang="en-GB"/>
        </a:p>
      </dgm:t>
    </dgm:pt>
    <dgm:pt modelId="{76F2C613-7C44-4DF0-8A28-DE4D4113E5B0}" type="sibTrans" cxnId="{D7FA350F-E0AB-497C-9824-05ACACE81353}">
      <dgm:prSet/>
      <dgm:spPr/>
      <dgm:t>
        <a:bodyPr/>
        <a:lstStyle/>
        <a:p>
          <a:endParaRPr lang="en-GB"/>
        </a:p>
      </dgm:t>
    </dgm:pt>
    <dgm:pt modelId="{27D75238-E8B2-40DF-93C4-DC87C0B02A74}">
      <dgm:prSet custT="1"/>
      <dgm:spPr/>
      <dgm:t>
        <a:bodyPr/>
        <a:lstStyle/>
        <a:p>
          <a:r>
            <a:rPr lang="en-US" sz="1600" dirty="0"/>
            <a:t>Increasing demand for services</a:t>
          </a:r>
        </a:p>
        <a:p>
          <a:r>
            <a:rPr lang="en-GB" sz="1600" dirty="0"/>
            <a:t>No additional funding</a:t>
          </a:r>
        </a:p>
      </dgm:t>
    </dgm:pt>
    <dgm:pt modelId="{C9EE65C6-5045-432C-ACBB-A2CE9DDF64AE}" type="parTrans" cxnId="{81DA8C10-4988-45A4-A89C-7A57099FDD98}">
      <dgm:prSet/>
      <dgm:spPr/>
      <dgm:t>
        <a:bodyPr/>
        <a:lstStyle/>
        <a:p>
          <a:endParaRPr lang="en-GB"/>
        </a:p>
      </dgm:t>
    </dgm:pt>
    <dgm:pt modelId="{689074AE-959A-43F4-B376-3FC193FACDFD}" type="sibTrans" cxnId="{81DA8C10-4988-45A4-A89C-7A57099FDD98}">
      <dgm:prSet/>
      <dgm:spPr/>
      <dgm:t>
        <a:bodyPr/>
        <a:lstStyle/>
        <a:p>
          <a:endParaRPr lang="en-GB"/>
        </a:p>
      </dgm:t>
    </dgm:pt>
    <dgm:pt modelId="{8934D18C-C488-4533-81E6-C18C73384A09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600" dirty="0"/>
            <a:t>This prompted the re-design of the ASD Pathway for Children and Young People</a:t>
          </a:r>
          <a:endParaRPr lang="en-GB" sz="1600" dirty="0"/>
        </a:p>
      </dgm:t>
    </dgm:pt>
    <dgm:pt modelId="{97DFD550-5F1C-4234-B043-B779A260C77B}" type="parTrans" cxnId="{B6721FEA-FC14-4378-B957-05DE9440513F}">
      <dgm:prSet/>
      <dgm:spPr/>
      <dgm:t>
        <a:bodyPr/>
        <a:lstStyle/>
        <a:p>
          <a:endParaRPr lang="en-GB"/>
        </a:p>
      </dgm:t>
    </dgm:pt>
    <dgm:pt modelId="{821E28CC-94CA-4F37-8CDA-3DBB886DB2A0}" type="sibTrans" cxnId="{B6721FEA-FC14-4378-B957-05DE9440513F}">
      <dgm:prSet/>
      <dgm:spPr/>
      <dgm:t>
        <a:bodyPr/>
        <a:lstStyle/>
        <a:p>
          <a:endParaRPr lang="en-GB"/>
        </a:p>
      </dgm:t>
    </dgm:pt>
    <dgm:pt modelId="{3A6B8363-FC8F-4A9D-B36C-6A0E42FA55B7}">
      <dgm:prSet/>
      <dgm:spPr/>
      <dgm:t>
        <a:bodyPr/>
        <a:lstStyle/>
        <a:p>
          <a:endParaRPr lang="en-GB"/>
        </a:p>
      </dgm:t>
    </dgm:pt>
    <dgm:pt modelId="{C5333BB7-190D-4D5E-8515-FB9114170DD5}" type="parTrans" cxnId="{7168FF9C-ABA3-4321-BCD0-04C9E23A0E47}">
      <dgm:prSet/>
      <dgm:spPr/>
      <dgm:t>
        <a:bodyPr/>
        <a:lstStyle/>
        <a:p>
          <a:endParaRPr lang="en-GB"/>
        </a:p>
      </dgm:t>
    </dgm:pt>
    <dgm:pt modelId="{996D6D22-F250-4AF7-89F1-51AABC83E89A}" type="sibTrans" cxnId="{7168FF9C-ABA3-4321-BCD0-04C9E23A0E47}">
      <dgm:prSet/>
      <dgm:spPr/>
      <dgm:t>
        <a:bodyPr/>
        <a:lstStyle/>
        <a:p>
          <a:endParaRPr lang="en-GB"/>
        </a:p>
      </dgm:t>
    </dgm:pt>
    <dgm:pt modelId="{57A57032-75D4-4E4A-9CDD-D20E4B605023}">
      <dgm:prSet custT="1"/>
      <dgm:spPr/>
      <dgm:t>
        <a:bodyPr/>
        <a:lstStyle/>
        <a:p>
          <a:r>
            <a:rPr lang="en-GB" sz="3600" kern="1200" dirty="0">
              <a:solidFill>
                <a:schemeClr val="accent1"/>
              </a:solidFill>
              <a:latin typeface="+mj-lt"/>
              <a:ea typeface="+mj-ea"/>
              <a:cs typeface="+mj-cs"/>
            </a:rPr>
            <a:t>A review of Children’s Services in 2016 established:</a:t>
          </a:r>
        </a:p>
      </dgm:t>
    </dgm:pt>
    <dgm:pt modelId="{F01A57B1-002B-4E49-AAD2-8ACF327F32B7}" type="sibTrans" cxnId="{601A018B-3EB7-4C60-8E48-CA42FCA77C6D}">
      <dgm:prSet/>
      <dgm:spPr/>
      <dgm:t>
        <a:bodyPr/>
        <a:lstStyle/>
        <a:p>
          <a:endParaRPr lang="en-GB"/>
        </a:p>
      </dgm:t>
    </dgm:pt>
    <dgm:pt modelId="{25E1DD87-7075-45C2-A926-9A9355BE39F7}" type="parTrans" cxnId="{601A018B-3EB7-4C60-8E48-CA42FCA77C6D}">
      <dgm:prSet/>
      <dgm:spPr/>
      <dgm:t>
        <a:bodyPr/>
        <a:lstStyle/>
        <a:p>
          <a:endParaRPr lang="en-GB"/>
        </a:p>
      </dgm:t>
    </dgm:pt>
    <dgm:pt modelId="{1C30FEF7-5B43-42DB-89B0-7A2003AEA0C8}" type="pres">
      <dgm:prSet presAssocID="{293FD659-B7EF-420A-B90F-AF5451453E23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6C5C3CD-E42A-4A61-BBBE-1E30340B29AB}" type="pres">
      <dgm:prSet presAssocID="{293FD659-B7EF-420A-B90F-AF5451453E23}" presName="dummyMaxCanvas" presStyleCnt="0"/>
      <dgm:spPr/>
    </dgm:pt>
    <dgm:pt modelId="{58BE6794-DF59-4FD5-A178-09A99A69E2A1}" type="pres">
      <dgm:prSet presAssocID="{293FD659-B7EF-420A-B90F-AF5451453E23}" presName="parentComposite" presStyleCnt="0"/>
      <dgm:spPr/>
    </dgm:pt>
    <dgm:pt modelId="{01C03FD4-334C-4814-902D-AA24BC010495}" type="pres">
      <dgm:prSet presAssocID="{293FD659-B7EF-420A-B90F-AF5451453E23}" presName="parent1" presStyleLbl="alignAccFollowNode1" presStyleIdx="0" presStyleCnt="4" custScaleX="476649" custScaleY="110550" custLinFactNeighborX="10997" custLinFactNeighborY="-54948">
        <dgm:presLayoutVars>
          <dgm:chMax val="4"/>
        </dgm:presLayoutVars>
      </dgm:prSet>
      <dgm:spPr/>
      <dgm:t>
        <a:bodyPr/>
        <a:lstStyle/>
        <a:p>
          <a:endParaRPr lang="en-GB"/>
        </a:p>
      </dgm:t>
    </dgm:pt>
    <dgm:pt modelId="{C19EE005-16F8-4CE1-8D7E-6C683EC36AD8}" type="pres">
      <dgm:prSet presAssocID="{293FD659-B7EF-420A-B90F-AF5451453E23}" presName="parent2" presStyleLbl="alignAccFollowNode1" presStyleIdx="1" presStyleCnt="4" custAng="21404905" custScaleX="116062" custScaleY="151124" custLinFactY="100000" custLinFactNeighborX="-5414" custLinFactNeighborY="160047">
        <dgm:presLayoutVars>
          <dgm:chMax val="4"/>
        </dgm:presLayoutVars>
      </dgm:prSet>
      <dgm:spPr/>
      <dgm:t>
        <a:bodyPr/>
        <a:lstStyle/>
        <a:p>
          <a:endParaRPr lang="en-GB"/>
        </a:p>
      </dgm:t>
    </dgm:pt>
    <dgm:pt modelId="{55775459-ED52-4E11-A6EE-9D23E93F8990}" type="pres">
      <dgm:prSet presAssocID="{293FD659-B7EF-420A-B90F-AF5451453E23}" presName="childrenComposite" presStyleCnt="0"/>
      <dgm:spPr/>
    </dgm:pt>
    <dgm:pt modelId="{7781FF2F-A5EA-4535-98A3-2891C5823BFB}" type="pres">
      <dgm:prSet presAssocID="{293FD659-B7EF-420A-B90F-AF5451453E23}" presName="dummyMaxCanvas_ChildArea" presStyleCnt="0"/>
      <dgm:spPr/>
    </dgm:pt>
    <dgm:pt modelId="{12CAAE3B-1212-49E0-9B76-A612B9BC023E}" type="pres">
      <dgm:prSet presAssocID="{293FD659-B7EF-420A-B90F-AF5451453E23}" presName="fulcrum" presStyleLbl="alignAccFollowNode1" presStyleIdx="2" presStyleCnt="4" custLinFactNeighborX="5816" custLinFactNeighborY="34548"/>
      <dgm:spPr/>
    </dgm:pt>
    <dgm:pt modelId="{B400D784-DCC4-4DDA-A3FF-4FD35EC0C368}" type="pres">
      <dgm:prSet presAssocID="{293FD659-B7EF-420A-B90F-AF5451453E23}" presName="balance_30" presStyleLbl="alignAccFollowNode1" presStyleIdx="3" presStyleCnt="4" custScaleX="168218" custScaleY="149581" custLinFactNeighborX="653" custLinFactNeighborY="29138">
        <dgm:presLayoutVars>
          <dgm:bulletEnabled val="1"/>
        </dgm:presLayoutVars>
      </dgm:prSet>
      <dgm:spPr/>
    </dgm:pt>
    <dgm:pt modelId="{6511066E-DC16-45A2-B217-C29B07976FB4}" type="pres">
      <dgm:prSet presAssocID="{293FD659-B7EF-420A-B90F-AF5451453E23}" presName="left_30_1" presStyleLbl="node1" presStyleIdx="0" presStyleCnt="3" custScaleX="163573" custScaleY="151260" custLinFactNeighborX="-15629" custLinFactNeighborY="-573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33B04A-7A21-49F4-B68A-BE4CE1580949}" type="pres">
      <dgm:prSet presAssocID="{293FD659-B7EF-420A-B90F-AF5451453E23}" presName="left_30_2" presStyleLbl="node1" presStyleIdx="1" presStyleCnt="3" custScaleX="129981" custScaleY="114538" custLinFactNeighborX="-16251" custLinFactNeighborY="-296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860783-4EAF-40AA-913B-BFB40123BA73}" type="pres">
      <dgm:prSet presAssocID="{293FD659-B7EF-420A-B90F-AF5451453E23}" presName="left_30_3" presStyleLbl="node1" presStyleIdx="2" presStyleCnt="3" custScaleX="111797" custScaleY="106576" custLinFactNeighborX="-17473" custLinFactNeighborY="-358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7FA350F-E0AB-497C-9824-05ACACE81353}" srcId="{57A57032-75D4-4E4A-9CDD-D20E4B605023}" destId="{1665EF7F-431D-4CD4-9149-BFB951C3E8EA}" srcOrd="1" destOrd="0" parTransId="{E82A20B1-B15F-45FC-B9DE-A94F5805CCEE}" sibTransId="{76F2C613-7C44-4DF0-8A28-DE4D4113E5B0}"/>
    <dgm:cxn modelId="{81DA8C10-4988-45A4-A89C-7A57099FDD98}" srcId="{57A57032-75D4-4E4A-9CDD-D20E4B605023}" destId="{27D75238-E8B2-40DF-93C4-DC87C0B02A74}" srcOrd="2" destOrd="0" parTransId="{C9EE65C6-5045-432C-ACBB-A2CE9DDF64AE}" sibTransId="{689074AE-959A-43F4-B376-3FC193FACDFD}"/>
    <dgm:cxn modelId="{D0B5A3FB-516F-4B24-A7DE-C6A97BF4B98A}" type="presOf" srcId="{293FD659-B7EF-420A-B90F-AF5451453E23}" destId="{1C30FEF7-5B43-42DB-89B0-7A2003AEA0C8}" srcOrd="0" destOrd="0" presId="urn:microsoft.com/office/officeart/2005/8/layout/balance1"/>
    <dgm:cxn modelId="{7168FF9C-ABA3-4321-BCD0-04C9E23A0E47}" srcId="{293FD659-B7EF-420A-B90F-AF5451453E23}" destId="{3A6B8363-FC8F-4A9D-B36C-6A0E42FA55B7}" srcOrd="2" destOrd="0" parTransId="{C5333BB7-190D-4D5E-8515-FB9114170DD5}" sibTransId="{996D6D22-F250-4AF7-89F1-51AABC83E89A}"/>
    <dgm:cxn modelId="{E8B59298-372C-4354-AD00-C5778BFA4AAC}" type="presOf" srcId="{27D75238-E8B2-40DF-93C4-DC87C0B02A74}" destId="{62860783-4EAF-40AA-913B-BFB40123BA73}" srcOrd="0" destOrd="0" presId="urn:microsoft.com/office/officeart/2005/8/layout/balance1"/>
    <dgm:cxn modelId="{3AE0D58E-B44B-4319-92BF-B4B0DDE65BCE}" type="presOf" srcId="{8934D18C-C488-4533-81E6-C18C73384A09}" destId="{C19EE005-16F8-4CE1-8D7E-6C683EC36AD8}" srcOrd="0" destOrd="0" presId="urn:microsoft.com/office/officeart/2005/8/layout/balance1"/>
    <dgm:cxn modelId="{C6476B77-637D-46BB-A96B-4A730457A8A3}" type="presOf" srcId="{1665EF7F-431D-4CD4-9149-BFB951C3E8EA}" destId="{6233B04A-7A21-49F4-B68A-BE4CE1580949}" srcOrd="0" destOrd="0" presId="urn:microsoft.com/office/officeart/2005/8/layout/balance1"/>
    <dgm:cxn modelId="{4F5DB786-A1F8-456F-A235-397D5AC8F3DE}" srcId="{57A57032-75D4-4E4A-9CDD-D20E4B605023}" destId="{914D3AF2-69B2-4AE6-9DFF-EF4C64467F9F}" srcOrd="0" destOrd="0" parTransId="{1C986846-7B6E-4591-859F-C0644D10F0A0}" sibTransId="{9664373D-E326-40F1-B1F2-73F5D5B3A946}"/>
    <dgm:cxn modelId="{839EC7F3-290C-41C1-8E27-7C836CA72164}" type="presOf" srcId="{914D3AF2-69B2-4AE6-9DFF-EF4C64467F9F}" destId="{6511066E-DC16-45A2-B217-C29B07976FB4}" srcOrd="0" destOrd="0" presId="urn:microsoft.com/office/officeart/2005/8/layout/balance1"/>
    <dgm:cxn modelId="{601A018B-3EB7-4C60-8E48-CA42FCA77C6D}" srcId="{293FD659-B7EF-420A-B90F-AF5451453E23}" destId="{57A57032-75D4-4E4A-9CDD-D20E4B605023}" srcOrd="0" destOrd="0" parTransId="{25E1DD87-7075-45C2-A926-9A9355BE39F7}" sibTransId="{F01A57B1-002B-4E49-AAD2-8ACF327F32B7}"/>
    <dgm:cxn modelId="{B6721FEA-FC14-4378-B957-05DE9440513F}" srcId="{293FD659-B7EF-420A-B90F-AF5451453E23}" destId="{8934D18C-C488-4533-81E6-C18C73384A09}" srcOrd="1" destOrd="0" parTransId="{97DFD550-5F1C-4234-B043-B779A260C77B}" sibTransId="{821E28CC-94CA-4F37-8CDA-3DBB886DB2A0}"/>
    <dgm:cxn modelId="{54EA151E-228C-4E6B-8B0B-4B2CDC670853}" type="presOf" srcId="{57A57032-75D4-4E4A-9CDD-D20E4B605023}" destId="{01C03FD4-334C-4814-902D-AA24BC010495}" srcOrd="0" destOrd="0" presId="urn:microsoft.com/office/officeart/2005/8/layout/balance1"/>
    <dgm:cxn modelId="{BAAD6C0B-631C-476F-9BC9-680762F83B30}" type="presParOf" srcId="{1C30FEF7-5B43-42DB-89B0-7A2003AEA0C8}" destId="{46C5C3CD-E42A-4A61-BBBE-1E30340B29AB}" srcOrd="0" destOrd="0" presId="urn:microsoft.com/office/officeart/2005/8/layout/balance1"/>
    <dgm:cxn modelId="{DE24BD14-F433-4C9F-82A0-2C335C7E53BA}" type="presParOf" srcId="{1C30FEF7-5B43-42DB-89B0-7A2003AEA0C8}" destId="{58BE6794-DF59-4FD5-A178-09A99A69E2A1}" srcOrd="1" destOrd="0" presId="urn:microsoft.com/office/officeart/2005/8/layout/balance1"/>
    <dgm:cxn modelId="{822DDF7F-D607-4455-A4C5-392F5CDC1ED8}" type="presParOf" srcId="{58BE6794-DF59-4FD5-A178-09A99A69E2A1}" destId="{01C03FD4-334C-4814-902D-AA24BC010495}" srcOrd="0" destOrd="0" presId="urn:microsoft.com/office/officeart/2005/8/layout/balance1"/>
    <dgm:cxn modelId="{3804845E-5ACE-460B-A8D9-39BF795294ED}" type="presParOf" srcId="{58BE6794-DF59-4FD5-A178-09A99A69E2A1}" destId="{C19EE005-16F8-4CE1-8D7E-6C683EC36AD8}" srcOrd="1" destOrd="0" presId="urn:microsoft.com/office/officeart/2005/8/layout/balance1"/>
    <dgm:cxn modelId="{12E99906-EC28-4CF6-B9BD-74B1CAE342E0}" type="presParOf" srcId="{1C30FEF7-5B43-42DB-89B0-7A2003AEA0C8}" destId="{55775459-ED52-4E11-A6EE-9D23E93F8990}" srcOrd="2" destOrd="0" presId="urn:microsoft.com/office/officeart/2005/8/layout/balance1"/>
    <dgm:cxn modelId="{EE93010E-9636-4FE1-A3F9-43DF946CDD46}" type="presParOf" srcId="{55775459-ED52-4E11-A6EE-9D23E93F8990}" destId="{7781FF2F-A5EA-4535-98A3-2891C5823BFB}" srcOrd="0" destOrd="0" presId="urn:microsoft.com/office/officeart/2005/8/layout/balance1"/>
    <dgm:cxn modelId="{CA211A1F-FB73-4CBF-9BE3-773EC60CE95E}" type="presParOf" srcId="{55775459-ED52-4E11-A6EE-9D23E93F8990}" destId="{12CAAE3B-1212-49E0-9B76-A612B9BC023E}" srcOrd="1" destOrd="0" presId="urn:microsoft.com/office/officeart/2005/8/layout/balance1"/>
    <dgm:cxn modelId="{1A804421-B2A3-4B88-B0A3-ED059BBA9A0C}" type="presParOf" srcId="{55775459-ED52-4E11-A6EE-9D23E93F8990}" destId="{B400D784-DCC4-4DDA-A3FF-4FD35EC0C368}" srcOrd="2" destOrd="0" presId="urn:microsoft.com/office/officeart/2005/8/layout/balance1"/>
    <dgm:cxn modelId="{41319249-42FB-4ABD-B274-05855CE98A66}" type="presParOf" srcId="{55775459-ED52-4E11-A6EE-9D23E93F8990}" destId="{6511066E-DC16-45A2-B217-C29B07976FB4}" srcOrd="3" destOrd="0" presId="urn:microsoft.com/office/officeart/2005/8/layout/balance1"/>
    <dgm:cxn modelId="{AD625F69-8B81-43AC-A9E1-F882EB4AE8C8}" type="presParOf" srcId="{55775459-ED52-4E11-A6EE-9D23E93F8990}" destId="{6233B04A-7A21-49F4-B68A-BE4CE1580949}" srcOrd="4" destOrd="0" presId="urn:microsoft.com/office/officeart/2005/8/layout/balance1"/>
    <dgm:cxn modelId="{5DC0CAF2-F34B-4985-9481-40E58A9DD572}" type="presParOf" srcId="{55775459-ED52-4E11-A6EE-9D23E93F8990}" destId="{62860783-4EAF-40AA-913B-BFB40123BA73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1BDDF1-48A9-4602-8E09-A035F4AF79D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DD06285-E53D-4209-864E-B5A203D836CC}">
      <dgm:prSet custT="1"/>
      <dgm:spPr/>
      <dgm:t>
        <a:bodyPr/>
        <a:lstStyle/>
        <a:p>
          <a:r>
            <a:rPr lang="en-GB" sz="2000" dirty="0"/>
            <a:t>Formed a multi-agency ASD Strategy Group and Project Group</a:t>
          </a:r>
        </a:p>
      </dgm:t>
    </dgm:pt>
    <dgm:pt modelId="{DF3F6E1E-C146-49AB-BF46-9B0F6D622372}" type="parTrans" cxnId="{8AA25C39-B4F9-48DD-8915-5546BBB66EAE}">
      <dgm:prSet/>
      <dgm:spPr/>
      <dgm:t>
        <a:bodyPr/>
        <a:lstStyle/>
        <a:p>
          <a:endParaRPr lang="en-GB"/>
        </a:p>
      </dgm:t>
    </dgm:pt>
    <dgm:pt modelId="{972B34AF-9BD5-4CD9-9261-6A096144BEA5}" type="sibTrans" cxnId="{8AA25C39-B4F9-48DD-8915-5546BBB66EAE}">
      <dgm:prSet/>
      <dgm:spPr/>
      <dgm:t>
        <a:bodyPr/>
        <a:lstStyle/>
        <a:p>
          <a:endParaRPr lang="en-GB"/>
        </a:p>
      </dgm:t>
    </dgm:pt>
    <dgm:pt modelId="{8C9FE690-E42F-4900-ACF5-1972F27CD952}">
      <dgm:prSet/>
      <dgm:spPr/>
      <dgm:t>
        <a:bodyPr/>
        <a:lstStyle/>
        <a:p>
          <a:r>
            <a:rPr lang="en-GB"/>
            <a:t>Held three workshops during June and July 2018 to obtain the views of stakeholders and parents/carers on their experiences of the current pathway</a:t>
          </a:r>
        </a:p>
      </dgm:t>
    </dgm:pt>
    <dgm:pt modelId="{0A9E5599-3E7D-4C4D-A8A6-07D4AD84DA87}" type="parTrans" cxnId="{CAEEE361-7256-4F3B-BF8C-E5488A743D71}">
      <dgm:prSet/>
      <dgm:spPr/>
      <dgm:t>
        <a:bodyPr/>
        <a:lstStyle/>
        <a:p>
          <a:endParaRPr lang="en-GB"/>
        </a:p>
      </dgm:t>
    </dgm:pt>
    <dgm:pt modelId="{88F265BC-279D-4350-AEC8-48983237DB91}" type="sibTrans" cxnId="{CAEEE361-7256-4F3B-BF8C-E5488A743D71}">
      <dgm:prSet/>
      <dgm:spPr/>
      <dgm:t>
        <a:bodyPr/>
        <a:lstStyle/>
        <a:p>
          <a:endParaRPr lang="en-GB"/>
        </a:p>
      </dgm:t>
    </dgm:pt>
    <dgm:pt modelId="{D0DCD15C-EDE6-431D-A15A-8AA8FAADAC91}">
      <dgm:prSet custT="1"/>
      <dgm:spPr/>
      <dgm:t>
        <a:bodyPr/>
        <a:lstStyle/>
        <a:p>
          <a:r>
            <a:rPr lang="en-GB" sz="2400" dirty="0"/>
            <a:t>Mapped the existing and new pathways</a:t>
          </a:r>
        </a:p>
      </dgm:t>
    </dgm:pt>
    <dgm:pt modelId="{AF215666-0322-4E62-B1D9-01984265EDD9}" type="parTrans" cxnId="{DE6C7887-4F5E-41C9-9AE4-8B253F1EFE58}">
      <dgm:prSet/>
      <dgm:spPr/>
      <dgm:t>
        <a:bodyPr/>
        <a:lstStyle/>
        <a:p>
          <a:endParaRPr lang="en-GB"/>
        </a:p>
      </dgm:t>
    </dgm:pt>
    <dgm:pt modelId="{7EA32F4A-C6DE-4088-BEE7-FE825F80D397}" type="sibTrans" cxnId="{DE6C7887-4F5E-41C9-9AE4-8B253F1EFE58}">
      <dgm:prSet/>
      <dgm:spPr/>
      <dgm:t>
        <a:bodyPr/>
        <a:lstStyle/>
        <a:p>
          <a:endParaRPr lang="en-GB"/>
        </a:p>
      </dgm:t>
    </dgm:pt>
    <dgm:pt modelId="{BAB85B3B-2CC4-4A52-8FC2-E1939C6AE3D1}">
      <dgm:prSet/>
      <dgm:spPr/>
      <dgm:t>
        <a:bodyPr/>
        <a:lstStyle/>
        <a:p>
          <a:r>
            <a:rPr lang="en-GB"/>
            <a:t>Worked with parents to develop an information leaflet and the new local offer platform My Life</a:t>
          </a:r>
        </a:p>
      </dgm:t>
    </dgm:pt>
    <dgm:pt modelId="{CB1FB285-FFFF-4781-8B65-AAEF9BB0D11B}" type="parTrans" cxnId="{DBDF5EF3-340F-4AF8-AF60-E33F7F34BB9E}">
      <dgm:prSet/>
      <dgm:spPr/>
      <dgm:t>
        <a:bodyPr/>
        <a:lstStyle/>
        <a:p>
          <a:endParaRPr lang="en-GB"/>
        </a:p>
      </dgm:t>
    </dgm:pt>
    <dgm:pt modelId="{E72BCEBB-7232-4E83-83F4-5B54973280A6}" type="sibTrans" cxnId="{DBDF5EF3-340F-4AF8-AF60-E33F7F34BB9E}">
      <dgm:prSet/>
      <dgm:spPr/>
      <dgm:t>
        <a:bodyPr/>
        <a:lstStyle/>
        <a:p>
          <a:endParaRPr lang="en-GB"/>
        </a:p>
      </dgm:t>
    </dgm:pt>
    <dgm:pt modelId="{11746979-2423-44F1-8786-A2BAC6C231BF}" type="pres">
      <dgm:prSet presAssocID="{E61BDDF1-48A9-4602-8E09-A035F4AF79D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A60C871-C843-444E-9E9E-F91E97305D76}" type="pres">
      <dgm:prSet presAssocID="{E61BDDF1-48A9-4602-8E09-A035F4AF79DE}" presName="diamond" presStyleLbl="bgShp" presStyleIdx="0" presStyleCnt="1"/>
      <dgm:spPr/>
    </dgm:pt>
    <dgm:pt modelId="{7E12AADC-03AE-45E8-B23F-A1040A069E61}" type="pres">
      <dgm:prSet presAssocID="{E61BDDF1-48A9-4602-8E09-A035F4AF79D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4E3C61-BE99-47CB-8ABF-903BEE9F33B4}" type="pres">
      <dgm:prSet presAssocID="{E61BDDF1-48A9-4602-8E09-A035F4AF79D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CA8D24-0EB2-425D-9A1F-63C8374ECD0E}" type="pres">
      <dgm:prSet presAssocID="{E61BDDF1-48A9-4602-8E09-A035F4AF79D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FBFB90-DE96-40B3-A647-92DB8AC86D49}" type="pres">
      <dgm:prSet presAssocID="{E61BDDF1-48A9-4602-8E09-A035F4AF79DE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10A9A7B-7854-4019-B18E-8F8CAF9FCFFE}" type="presOf" srcId="{E61BDDF1-48A9-4602-8E09-A035F4AF79DE}" destId="{11746979-2423-44F1-8786-A2BAC6C231BF}" srcOrd="0" destOrd="0" presId="urn:microsoft.com/office/officeart/2005/8/layout/matrix3"/>
    <dgm:cxn modelId="{C708AC4D-6A5E-46DB-BDD6-F4B3A8344F74}" type="presOf" srcId="{D0DCD15C-EDE6-431D-A15A-8AA8FAADAC91}" destId="{A9CA8D24-0EB2-425D-9A1F-63C8374ECD0E}" srcOrd="0" destOrd="0" presId="urn:microsoft.com/office/officeart/2005/8/layout/matrix3"/>
    <dgm:cxn modelId="{DE6C7887-4F5E-41C9-9AE4-8B253F1EFE58}" srcId="{E61BDDF1-48A9-4602-8E09-A035F4AF79DE}" destId="{D0DCD15C-EDE6-431D-A15A-8AA8FAADAC91}" srcOrd="2" destOrd="0" parTransId="{AF215666-0322-4E62-B1D9-01984265EDD9}" sibTransId="{7EA32F4A-C6DE-4088-BEE7-FE825F80D397}"/>
    <dgm:cxn modelId="{41023B38-F3A6-4507-9A68-2FDB52BC7511}" type="presOf" srcId="{7DD06285-E53D-4209-864E-B5A203D836CC}" destId="{7E12AADC-03AE-45E8-B23F-A1040A069E61}" srcOrd="0" destOrd="0" presId="urn:microsoft.com/office/officeart/2005/8/layout/matrix3"/>
    <dgm:cxn modelId="{DBDF5EF3-340F-4AF8-AF60-E33F7F34BB9E}" srcId="{E61BDDF1-48A9-4602-8E09-A035F4AF79DE}" destId="{BAB85B3B-2CC4-4A52-8FC2-E1939C6AE3D1}" srcOrd="3" destOrd="0" parTransId="{CB1FB285-FFFF-4781-8B65-AAEF9BB0D11B}" sibTransId="{E72BCEBB-7232-4E83-83F4-5B54973280A6}"/>
    <dgm:cxn modelId="{970468AB-044D-425A-AF6B-BCDFEE61F70F}" type="presOf" srcId="{BAB85B3B-2CC4-4A52-8FC2-E1939C6AE3D1}" destId="{1BFBFB90-DE96-40B3-A647-92DB8AC86D49}" srcOrd="0" destOrd="0" presId="urn:microsoft.com/office/officeart/2005/8/layout/matrix3"/>
    <dgm:cxn modelId="{CAEEE361-7256-4F3B-BF8C-E5488A743D71}" srcId="{E61BDDF1-48A9-4602-8E09-A035F4AF79DE}" destId="{8C9FE690-E42F-4900-ACF5-1972F27CD952}" srcOrd="1" destOrd="0" parTransId="{0A9E5599-3E7D-4C4D-A8A6-07D4AD84DA87}" sibTransId="{88F265BC-279D-4350-AEC8-48983237DB91}"/>
    <dgm:cxn modelId="{D6A7AA10-B09D-4765-A463-F98EE6781A15}" type="presOf" srcId="{8C9FE690-E42F-4900-ACF5-1972F27CD952}" destId="{894E3C61-BE99-47CB-8ABF-903BEE9F33B4}" srcOrd="0" destOrd="0" presId="urn:microsoft.com/office/officeart/2005/8/layout/matrix3"/>
    <dgm:cxn modelId="{8AA25C39-B4F9-48DD-8915-5546BBB66EAE}" srcId="{E61BDDF1-48A9-4602-8E09-A035F4AF79DE}" destId="{7DD06285-E53D-4209-864E-B5A203D836CC}" srcOrd="0" destOrd="0" parTransId="{DF3F6E1E-C146-49AB-BF46-9B0F6D622372}" sibTransId="{972B34AF-9BD5-4CD9-9261-6A096144BEA5}"/>
    <dgm:cxn modelId="{A922F70A-E488-41A9-A8C7-4CC8F37A52ED}" type="presParOf" srcId="{11746979-2423-44F1-8786-A2BAC6C231BF}" destId="{DA60C871-C843-444E-9E9E-F91E97305D76}" srcOrd="0" destOrd="0" presId="urn:microsoft.com/office/officeart/2005/8/layout/matrix3"/>
    <dgm:cxn modelId="{FB0E3CD1-7A83-428E-A83B-DAB13FE8EDFA}" type="presParOf" srcId="{11746979-2423-44F1-8786-A2BAC6C231BF}" destId="{7E12AADC-03AE-45E8-B23F-A1040A069E61}" srcOrd="1" destOrd="0" presId="urn:microsoft.com/office/officeart/2005/8/layout/matrix3"/>
    <dgm:cxn modelId="{BEF2711B-915F-46F8-9A39-665F73A129F5}" type="presParOf" srcId="{11746979-2423-44F1-8786-A2BAC6C231BF}" destId="{894E3C61-BE99-47CB-8ABF-903BEE9F33B4}" srcOrd="2" destOrd="0" presId="urn:microsoft.com/office/officeart/2005/8/layout/matrix3"/>
    <dgm:cxn modelId="{042BECB0-9475-4785-98AA-232119083ACD}" type="presParOf" srcId="{11746979-2423-44F1-8786-A2BAC6C231BF}" destId="{A9CA8D24-0EB2-425D-9A1F-63C8374ECD0E}" srcOrd="3" destOrd="0" presId="urn:microsoft.com/office/officeart/2005/8/layout/matrix3"/>
    <dgm:cxn modelId="{FFB7EECB-75C2-4D48-A239-97D8D907252A}" type="presParOf" srcId="{11746979-2423-44F1-8786-A2BAC6C231BF}" destId="{1BFBFB90-DE96-40B3-A647-92DB8AC86D4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A00A5F-1D7A-495C-BB09-D2E2190BB31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AE3FDBA-1298-492E-B055-0ACD37B6EF4D}">
      <dgm:prSet/>
      <dgm:spPr/>
      <dgm:t>
        <a:bodyPr/>
        <a:lstStyle/>
        <a:p>
          <a:r>
            <a:rPr lang="en-US"/>
            <a:t>A group of conditions with onset in the early developmental period usually manifesting before the child enters school</a:t>
          </a:r>
          <a:endParaRPr lang="en-GB"/>
        </a:p>
      </dgm:t>
    </dgm:pt>
    <dgm:pt modelId="{C1F292B8-17CA-4311-8E19-3ABB9B54CD11}" type="parTrans" cxnId="{F736880E-2E78-4633-BF7D-77E5FD8EFBAB}">
      <dgm:prSet/>
      <dgm:spPr/>
      <dgm:t>
        <a:bodyPr/>
        <a:lstStyle/>
        <a:p>
          <a:endParaRPr lang="en-GB"/>
        </a:p>
      </dgm:t>
    </dgm:pt>
    <dgm:pt modelId="{F32D9D0A-FAA8-410C-A6E7-6537CA0D9557}" type="sibTrans" cxnId="{F736880E-2E78-4633-BF7D-77E5FD8EFBAB}">
      <dgm:prSet/>
      <dgm:spPr/>
      <dgm:t>
        <a:bodyPr/>
        <a:lstStyle/>
        <a:p>
          <a:endParaRPr lang="en-GB"/>
        </a:p>
      </dgm:t>
    </dgm:pt>
    <dgm:pt modelId="{9FF8BC64-34A3-4429-B73D-476731B87C16}">
      <dgm:prSet/>
      <dgm:spPr/>
      <dgm:t>
        <a:bodyPr/>
        <a:lstStyle/>
        <a:p>
          <a:r>
            <a:rPr lang="en-US" dirty="0"/>
            <a:t>Conditions include:</a:t>
          </a:r>
          <a:endParaRPr lang="en-GB" dirty="0"/>
        </a:p>
      </dgm:t>
    </dgm:pt>
    <dgm:pt modelId="{B21A8CD6-CA83-43B9-A8D5-6D3ABBD21802}" type="parTrans" cxnId="{D64DFE9F-4EBB-4F6C-B158-250347D554E6}">
      <dgm:prSet/>
      <dgm:spPr/>
      <dgm:t>
        <a:bodyPr/>
        <a:lstStyle/>
        <a:p>
          <a:endParaRPr lang="en-GB"/>
        </a:p>
      </dgm:t>
    </dgm:pt>
    <dgm:pt modelId="{18B57897-7A8B-49AB-901B-AD6810C2A140}" type="sibTrans" cxnId="{D64DFE9F-4EBB-4F6C-B158-250347D554E6}">
      <dgm:prSet/>
      <dgm:spPr/>
      <dgm:t>
        <a:bodyPr/>
        <a:lstStyle/>
        <a:p>
          <a:endParaRPr lang="en-GB"/>
        </a:p>
      </dgm:t>
    </dgm:pt>
    <dgm:pt modelId="{A8393DF8-0073-4A8E-9A2E-23795DDFBAA6}">
      <dgm:prSet/>
      <dgm:spPr/>
      <dgm:t>
        <a:bodyPr/>
        <a:lstStyle/>
        <a:p>
          <a:r>
            <a:rPr lang="en-US"/>
            <a:t>Global developmental delay/LD</a:t>
          </a:r>
          <a:endParaRPr lang="en-GB"/>
        </a:p>
      </dgm:t>
    </dgm:pt>
    <dgm:pt modelId="{7FE0551E-382B-4A30-8004-DD120288235D}" type="parTrans" cxnId="{D231E634-F8DE-4A3B-894B-CB820ABEB782}">
      <dgm:prSet/>
      <dgm:spPr/>
      <dgm:t>
        <a:bodyPr/>
        <a:lstStyle/>
        <a:p>
          <a:endParaRPr lang="en-GB"/>
        </a:p>
      </dgm:t>
    </dgm:pt>
    <dgm:pt modelId="{62A948BE-4A5A-4E7E-85A5-12474F252CE4}" type="sibTrans" cxnId="{D231E634-F8DE-4A3B-894B-CB820ABEB782}">
      <dgm:prSet/>
      <dgm:spPr/>
      <dgm:t>
        <a:bodyPr/>
        <a:lstStyle/>
        <a:p>
          <a:endParaRPr lang="en-GB"/>
        </a:p>
      </dgm:t>
    </dgm:pt>
    <dgm:pt modelId="{620F2006-BB6C-4E4A-853F-FDC1B8A10DAD}">
      <dgm:prSet/>
      <dgm:spPr/>
      <dgm:t>
        <a:bodyPr/>
        <a:lstStyle/>
        <a:p>
          <a:r>
            <a:rPr lang="en-US"/>
            <a:t>ASD</a:t>
          </a:r>
          <a:endParaRPr lang="en-GB"/>
        </a:p>
      </dgm:t>
    </dgm:pt>
    <dgm:pt modelId="{FB2F0BE7-BDB3-4C0A-986E-63FE3D9864CA}" type="parTrans" cxnId="{67CAAF7F-BD93-4FF1-A585-7F3D717C5869}">
      <dgm:prSet/>
      <dgm:spPr/>
      <dgm:t>
        <a:bodyPr/>
        <a:lstStyle/>
        <a:p>
          <a:endParaRPr lang="en-GB"/>
        </a:p>
      </dgm:t>
    </dgm:pt>
    <dgm:pt modelId="{F94A968C-984C-4AFB-B24E-81963F86DC26}" type="sibTrans" cxnId="{67CAAF7F-BD93-4FF1-A585-7F3D717C5869}">
      <dgm:prSet/>
      <dgm:spPr/>
      <dgm:t>
        <a:bodyPr/>
        <a:lstStyle/>
        <a:p>
          <a:endParaRPr lang="en-GB"/>
        </a:p>
      </dgm:t>
    </dgm:pt>
    <dgm:pt modelId="{72A07552-2BEF-4601-BAD1-5CCD554E5F58}">
      <dgm:prSet/>
      <dgm:spPr/>
      <dgm:t>
        <a:bodyPr/>
        <a:lstStyle/>
        <a:p>
          <a:r>
            <a:rPr lang="en-US"/>
            <a:t>ADHD</a:t>
          </a:r>
          <a:endParaRPr lang="en-GB"/>
        </a:p>
      </dgm:t>
    </dgm:pt>
    <dgm:pt modelId="{5419322C-0898-48C3-8A5F-7B08BC9E08B2}" type="parTrans" cxnId="{1FE66D29-C552-4B45-B8C1-D10DAA0CE09D}">
      <dgm:prSet/>
      <dgm:spPr/>
      <dgm:t>
        <a:bodyPr/>
        <a:lstStyle/>
        <a:p>
          <a:endParaRPr lang="en-GB"/>
        </a:p>
      </dgm:t>
    </dgm:pt>
    <dgm:pt modelId="{D57C99D0-C5BF-4E64-B585-BC9F6DF8B714}" type="sibTrans" cxnId="{1FE66D29-C552-4B45-B8C1-D10DAA0CE09D}">
      <dgm:prSet/>
      <dgm:spPr/>
      <dgm:t>
        <a:bodyPr/>
        <a:lstStyle/>
        <a:p>
          <a:endParaRPr lang="en-GB"/>
        </a:p>
      </dgm:t>
    </dgm:pt>
    <dgm:pt modelId="{2416A2ED-EEAB-45CE-A6A8-7F91637098FF}">
      <dgm:prSet/>
      <dgm:spPr/>
      <dgm:t>
        <a:bodyPr/>
        <a:lstStyle/>
        <a:p>
          <a:r>
            <a:rPr lang="en-US"/>
            <a:t>Genetic syndromes</a:t>
          </a:r>
          <a:endParaRPr lang="en-GB"/>
        </a:p>
      </dgm:t>
    </dgm:pt>
    <dgm:pt modelId="{3372A488-1D33-4527-A243-A0C57509CC4F}" type="parTrans" cxnId="{E27976D7-E299-4BC3-96FF-98481449B96B}">
      <dgm:prSet/>
      <dgm:spPr/>
      <dgm:t>
        <a:bodyPr/>
        <a:lstStyle/>
        <a:p>
          <a:endParaRPr lang="en-GB"/>
        </a:p>
      </dgm:t>
    </dgm:pt>
    <dgm:pt modelId="{999B07CB-23FF-4FD9-8E7D-C2646C095343}" type="sibTrans" cxnId="{E27976D7-E299-4BC3-96FF-98481449B96B}">
      <dgm:prSet/>
      <dgm:spPr/>
      <dgm:t>
        <a:bodyPr/>
        <a:lstStyle/>
        <a:p>
          <a:endParaRPr lang="en-GB"/>
        </a:p>
      </dgm:t>
    </dgm:pt>
    <dgm:pt modelId="{DE204DF5-CE67-4C34-8F7C-FFCD09F59845}">
      <dgm:prSet/>
      <dgm:spPr/>
      <dgm:t>
        <a:bodyPr/>
        <a:lstStyle/>
        <a:p>
          <a:r>
            <a:rPr lang="en-US"/>
            <a:t>Motor delays/disabilities</a:t>
          </a:r>
          <a:endParaRPr lang="en-GB"/>
        </a:p>
      </dgm:t>
    </dgm:pt>
    <dgm:pt modelId="{364A2F31-8F95-43BF-BB19-CFB3B94768A0}" type="parTrans" cxnId="{F6C69C8D-E62A-4700-9A14-B1FD1782DCAC}">
      <dgm:prSet/>
      <dgm:spPr/>
      <dgm:t>
        <a:bodyPr/>
        <a:lstStyle/>
        <a:p>
          <a:endParaRPr lang="en-GB"/>
        </a:p>
      </dgm:t>
    </dgm:pt>
    <dgm:pt modelId="{9106D226-0BBA-4A4A-92EE-64240A380877}" type="sibTrans" cxnId="{F6C69C8D-E62A-4700-9A14-B1FD1782DCAC}">
      <dgm:prSet/>
      <dgm:spPr/>
      <dgm:t>
        <a:bodyPr/>
        <a:lstStyle/>
        <a:p>
          <a:endParaRPr lang="en-GB"/>
        </a:p>
      </dgm:t>
    </dgm:pt>
    <dgm:pt modelId="{4EFED0D2-37FC-4C03-936D-66DB6B9227CD}">
      <dgm:prSet/>
      <dgm:spPr/>
      <dgm:t>
        <a:bodyPr/>
        <a:lstStyle/>
        <a:p>
          <a:r>
            <a:rPr lang="en-US"/>
            <a:t>Foetal Alcohol Spectrum Disorder (FASD)</a:t>
          </a:r>
          <a:endParaRPr lang="en-GB"/>
        </a:p>
      </dgm:t>
    </dgm:pt>
    <dgm:pt modelId="{D4A1BEBB-C789-4F2D-970B-52F065E90152}" type="parTrans" cxnId="{BD52A985-CA36-4FE3-8C0A-76AD74F8E3E7}">
      <dgm:prSet/>
      <dgm:spPr/>
      <dgm:t>
        <a:bodyPr/>
        <a:lstStyle/>
        <a:p>
          <a:endParaRPr lang="en-GB"/>
        </a:p>
      </dgm:t>
    </dgm:pt>
    <dgm:pt modelId="{8A227138-1415-4F80-9569-1F5027E28651}" type="sibTrans" cxnId="{BD52A985-CA36-4FE3-8C0A-76AD74F8E3E7}">
      <dgm:prSet/>
      <dgm:spPr/>
      <dgm:t>
        <a:bodyPr/>
        <a:lstStyle/>
        <a:p>
          <a:endParaRPr lang="en-GB"/>
        </a:p>
      </dgm:t>
    </dgm:pt>
    <dgm:pt modelId="{38A8E102-49FA-48E3-9BF7-B175C98E0F0B}">
      <dgm:prSet/>
      <dgm:spPr/>
      <dgm:t>
        <a:bodyPr/>
        <a:lstStyle/>
        <a:p>
          <a:r>
            <a:rPr lang="en-US"/>
            <a:t>Tic disorders</a:t>
          </a:r>
          <a:endParaRPr lang="en-GB"/>
        </a:p>
      </dgm:t>
    </dgm:pt>
    <dgm:pt modelId="{9A30395F-9B40-49CC-9E6C-A501FCB0F904}" type="parTrans" cxnId="{B10AB36D-2E21-40B2-AB3F-60901275EFBE}">
      <dgm:prSet/>
      <dgm:spPr/>
      <dgm:t>
        <a:bodyPr/>
        <a:lstStyle/>
        <a:p>
          <a:endParaRPr lang="en-GB"/>
        </a:p>
      </dgm:t>
    </dgm:pt>
    <dgm:pt modelId="{03DC4B60-BDD4-49DF-A56D-B3F594491F43}" type="sibTrans" cxnId="{B10AB36D-2E21-40B2-AB3F-60901275EFBE}">
      <dgm:prSet/>
      <dgm:spPr/>
      <dgm:t>
        <a:bodyPr/>
        <a:lstStyle/>
        <a:p>
          <a:endParaRPr lang="en-GB"/>
        </a:p>
      </dgm:t>
    </dgm:pt>
    <dgm:pt modelId="{5099E084-82BB-46D2-80F8-5472FD774BBF}" type="pres">
      <dgm:prSet presAssocID="{45A00A5F-1D7A-495C-BB09-D2E2190BB31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830A7AB-B42B-4A8A-A8FB-A5E0A11B0A42}" type="pres">
      <dgm:prSet presAssocID="{AAE3FDBA-1298-492E-B055-0ACD37B6EF4D}" presName="composite" presStyleCnt="0"/>
      <dgm:spPr/>
    </dgm:pt>
    <dgm:pt modelId="{52B4898A-CF98-4451-B912-AAD12E052E52}" type="pres">
      <dgm:prSet presAssocID="{AAE3FDBA-1298-492E-B055-0ACD37B6EF4D}" presName="imgShp" presStyleLbl="fgImgPlace1" presStyleIdx="0" presStyleCnt="2"/>
      <dgm:spPr>
        <a:blipFill rotWithShape="1">
          <a:blip xmlns:r="http://schemas.openxmlformats.org/officeDocument/2006/relationships" r:embed="rId1"/>
          <a:srcRect/>
          <a:stretch>
            <a:fillRect l="-25000" r="-25000"/>
          </a:stretch>
        </a:blipFill>
      </dgm:spPr>
    </dgm:pt>
    <dgm:pt modelId="{5B1D7EED-E27D-4154-8BA7-56DF430E70DA}" type="pres">
      <dgm:prSet presAssocID="{AAE3FDBA-1298-492E-B055-0ACD37B6EF4D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AF09C-F096-412C-9DBD-242FF1073C6C}" type="pres">
      <dgm:prSet presAssocID="{F32D9D0A-FAA8-410C-A6E7-6537CA0D9557}" presName="spacing" presStyleCnt="0"/>
      <dgm:spPr/>
    </dgm:pt>
    <dgm:pt modelId="{6879D894-D382-4506-B510-76A369EDEA35}" type="pres">
      <dgm:prSet presAssocID="{9FF8BC64-34A3-4429-B73D-476731B87C16}" presName="composite" presStyleCnt="0"/>
      <dgm:spPr/>
    </dgm:pt>
    <dgm:pt modelId="{0D9517EA-939C-4101-B441-A8D767DE1CB1}" type="pres">
      <dgm:prSet presAssocID="{9FF8BC64-34A3-4429-B73D-476731B87C16}" presName="imgShp" presStyleLbl="fgImgPlace1" presStyleIdx="1" presStyleCnt="2"/>
      <dgm:spPr>
        <a:blipFill rotWithShape="1">
          <a:blip xmlns:r="http://schemas.openxmlformats.org/officeDocument/2006/relationships" r:embed="rId1"/>
          <a:srcRect/>
          <a:stretch>
            <a:fillRect l="-25000" r="-25000"/>
          </a:stretch>
        </a:blipFill>
      </dgm:spPr>
    </dgm:pt>
    <dgm:pt modelId="{48FEA341-108F-4AD7-82B8-B681016F5CE4}" type="pres">
      <dgm:prSet presAssocID="{9FF8BC64-34A3-4429-B73D-476731B87C16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231E634-F8DE-4A3B-894B-CB820ABEB782}" srcId="{9FF8BC64-34A3-4429-B73D-476731B87C16}" destId="{A8393DF8-0073-4A8E-9A2E-23795DDFBAA6}" srcOrd="0" destOrd="0" parTransId="{7FE0551E-382B-4A30-8004-DD120288235D}" sibTransId="{62A948BE-4A5A-4E7E-85A5-12474F252CE4}"/>
    <dgm:cxn modelId="{F736880E-2E78-4633-BF7D-77E5FD8EFBAB}" srcId="{45A00A5F-1D7A-495C-BB09-D2E2190BB31D}" destId="{AAE3FDBA-1298-492E-B055-0ACD37B6EF4D}" srcOrd="0" destOrd="0" parTransId="{C1F292B8-17CA-4311-8E19-3ABB9B54CD11}" sibTransId="{F32D9D0A-FAA8-410C-A6E7-6537CA0D9557}"/>
    <dgm:cxn modelId="{D7810B47-C74A-4573-A7B9-3510E0AB4895}" type="presOf" srcId="{72A07552-2BEF-4601-BAD1-5CCD554E5F58}" destId="{48FEA341-108F-4AD7-82B8-B681016F5CE4}" srcOrd="0" destOrd="3" presId="urn:microsoft.com/office/officeart/2005/8/layout/vList3"/>
    <dgm:cxn modelId="{F7720E87-A02D-4F77-A74F-6415C97D7F77}" type="presOf" srcId="{4EFED0D2-37FC-4C03-936D-66DB6B9227CD}" destId="{48FEA341-108F-4AD7-82B8-B681016F5CE4}" srcOrd="0" destOrd="6" presId="urn:microsoft.com/office/officeart/2005/8/layout/vList3"/>
    <dgm:cxn modelId="{B10AB36D-2E21-40B2-AB3F-60901275EFBE}" srcId="{9FF8BC64-34A3-4429-B73D-476731B87C16}" destId="{38A8E102-49FA-48E3-9BF7-B175C98E0F0B}" srcOrd="6" destOrd="0" parTransId="{9A30395F-9B40-49CC-9E6C-A501FCB0F904}" sibTransId="{03DC4B60-BDD4-49DF-A56D-B3F594491F43}"/>
    <dgm:cxn modelId="{D64DFE9F-4EBB-4F6C-B158-250347D554E6}" srcId="{45A00A5F-1D7A-495C-BB09-D2E2190BB31D}" destId="{9FF8BC64-34A3-4429-B73D-476731B87C16}" srcOrd="1" destOrd="0" parTransId="{B21A8CD6-CA83-43B9-A8D5-6D3ABBD21802}" sibTransId="{18B57897-7A8B-49AB-901B-AD6810C2A140}"/>
    <dgm:cxn modelId="{A98B0EE8-1224-4C7D-B03C-7324C2F77108}" type="presOf" srcId="{A8393DF8-0073-4A8E-9A2E-23795DDFBAA6}" destId="{48FEA341-108F-4AD7-82B8-B681016F5CE4}" srcOrd="0" destOrd="1" presId="urn:microsoft.com/office/officeart/2005/8/layout/vList3"/>
    <dgm:cxn modelId="{A0BA4B38-5ABB-4473-A7E4-D610FB599EDF}" type="presOf" srcId="{620F2006-BB6C-4E4A-853F-FDC1B8A10DAD}" destId="{48FEA341-108F-4AD7-82B8-B681016F5CE4}" srcOrd="0" destOrd="2" presId="urn:microsoft.com/office/officeart/2005/8/layout/vList3"/>
    <dgm:cxn modelId="{67CAAF7F-BD93-4FF1-A585-7F3D717C5869}" srcId="{9FF8BC64-34A3-4429-B73D-476731B87C16}" destId="{620F2006-BB6C-4E4A-853F-FDC1B8A10DAD}" srcOrd="1" destOrd="0" parTransId="{FB2F0BE7-BDB3-4C0A-986E-63FE3D9864CA}" sibTransId="{F94A968C-984C-4AFB-B24E-81963F86DC26}"/>
    <dgm:cxn modelId="{55BB8788-4E26-4620-8452-67AA529BBF78}" type="presOf" srcId="{2416A2ED-EEAB-45CE-A6A8-7F91637098FF}" destId="{48FEA341-108F-4AD7-82B8-B681016F5CE4}" srcOrd="0" destOrd="4" presId="urn:microsoft.com/office/officeart/2005/8/layout/vList3"/>
    <dgm:cxn modelId="{A9B3B549-DB96-4794-BDB9-FB33AE18E95E}" type="presOf" srcId="{45A00A5F-1D7A-495C-BB09-D2E2190BB31D}" destId="{5099E084-82BB-46D2-80F8-5472FD774BBF}" srcOrd="0" destOrd="0" presId="urn:microsoft.com/office/officeart/2005/8/layout/vList3"/>
    <dgm:cxn modelId="{1FE66D29-C552-4B45-B8C1-D10DAA0CE09D}" srcId="{9FF8BC64-34A3-4429-B73D-476731B87C16}" destId="{72A07552-2BEF-4601-BAD1-5CCD554E5F58}" srcOrd="2" destOrd="0" parTransId="{5419322C-0898-48C3-8A5F-7B08BC9E08B2}" sibTransId="{D57C99D0-C5BF-4E64-B585-BC9F6DF8B714}"/>
    <dgm:cxn modelId="{69745E1E-7259-4B10-AA93-176B814C5EC1}" type="presOf" srcId="{9FF8BC64-34A3-4429-B73D-476731B87C16}" destId="{48FEA341-108F-4AD7-82B8-B681016F5CE4}" srcOrd="0" destOrd="0" presId="urn:microsoft.com/office/officeart/2005/8/layout/vList3"/>
    <dgm:cxn modelId="{F6C69C8D-E62A-4700-9A14-B1FD1782DCAC}" srcId="{9FF8BC64-34A3-4429-B73D-476731B87C16}" destId="{DE204DF5-CE67-4C34-8F7C-FFCD09F59845}" srcOrd="4" destOrd="0" parTransId="{364A2F31-8F95-43BF-BB19-CFB3B94768A0}" sibTransId="{9106D226-0BBA-4A4A-92EE-64240A380877}"/>
    <dgm:cxn modelId="{BD52A985-CA36-4FE3-8C0A-76AD74F8E3E7}" srcId="{9FF8BC64-34A3-4429-B73D-476731B87C16}" destId="{4EFED0D2-37FC-4C03-936D-66DB6B9227CD}" srcOrd="5" destOrd="0" parTransId="{D4A1BEBB-C789-4F2D-970B-52F065E90152}" sibTransId="{8A227138-1415-4F80-9569-1F5027E28651}"/>
    <dgm:cxn modelId="{A229AA7F-7337-4408-910A-E209231FA245}" type="presOf" srcId="{DE204DF5-CE67-4C34-8F7C-FFCD09F59845}" destId="{48FEA341-108F-4AD7-82B8-B681016F5CE4}" srcOrd="0" destOrd="5" presId="urn:microsoft.com/office/officeart/2005/8/layout/vList3"/>
    <dgm:cxn modelId="{E27976D7-E299-4BC3-96FF-98481449B96B}" srcId="{9FF8BC64-34A3-4429-B73D-476731B87C16}" destId="{2416A2ED-EEAB-45CE-A6A8-7F91637098FF}" srcOrd="3" destOrd="0" parTransId="{3372A488-1D33-4527-A243-A0C57509CC4F}" sibTransId="{999B07CB-23FF-4FD9-8E7D-C2646C095343}"/>
    <dgm:cxn modelId="{CF2A792D-78DB-474D-B069-E30E513248E8}" type="presOf" srcId="{AAE3FDBA-1298-492E-B055-0ACD37B6EF4D}" destId="{5B1D7EED-E27D-4154-8BA7-56DF430E70DA}" srcOrd="0" destOrd="0" presId="urn:microsoft.com/office/officeart/2005/8/layout/vList3"/>
    <dgm:cxn modelId="{A8A0AC39-D686-4BD1-B0C2-95C3E5CAEC30}" type="presOf" srcId="{38A8E102-49FA-48E3-9BF7-B175C98E0F0B}" destId="{48FEA341-108F-4AD7-82B8-B681016F5CE4}" srcOrd="0" destOrd="7" presId="urn:microsoft.com/office/officeart/2005/8/layout/vList3"/>
    <dgm:cxn modelId="{830A98C7-8514-4C9B-81EF-FB5084A7B2CD}" type="presParOf" srcId="{5099E084-82BB-46D2-80F8-5472FD774BBF}" destId="{7830A7AB-B42B-4A8A-A8FB-A5E0A11B0A42}" srcOrd="0" destOrd="0" presId="urn:microsoft.com/office/officeart/2005/8/layout/vList3"/>
    <dgm:cxn modelId="{E631600F-2E93-419B-84D7-4D8EF8A379E7}" type="presParOf" srcId="{7830A7AB-B42B-4A8A-A8FB-A5E0A11B0A42}" destId="{52B4898A-CF98-4451-B912-AAD12E052E52}" srcOrd="0" destOrd="0" presId="urn:microsoft.com/office/officeart/2005/8/layout/vList3"/>
    <dgm:cxn modelId="{CDADA901-80D0-42E6-9E20-096AB7C1E287}" type="presParOf" srcId="{7830A7AB-B42B-4A8A-A8FB-A5E0A11B0A42}" destId="{5B1D7EED-E27D-4154-8BA7-56DF430E70DA}" srcOrd="1" destOrd="0" presId="urn:microsoft.com/office/officeart/2005/8/layout/vList3"/>
    <dgm:cxn modelId="{35288A2C-D553-44AF-BAC8-3CFDA5598574}" type="presParOf" srcId="{5099E084-82BB-46D2-80F8-5472FD774BBF}" destId="{91AAF09C-F096-412C-9DBD-242FF1073C6C}" srcOrd="1" destOrd="0" presId="urn:microsoft.com/office/officeart/2005/8/layout/vList3"/>
    <dgm:cxn modelId="{80238B8F-0E26-4989-A57D-9687CEFEB808}" type="presParOf" srcId="{5099E084-82BB-46D2-80F8-5472FD774BBF}" destId="{6879D894-D382-4506-B510-76A369EDEA35}" srcOrd="2" destOrd="0" presId="urn:microsoft.com/office/officeart/2005/8/layout/vList3"/>
    <dgm:cxn modelId="{7D49A261-FB7E-4279-92B9-EE00B55D3A7E}" type="presParOf" srcId="{6879D894-D382-4506-B510-76A369EDEA35}" destId="{0D9517EA-939C-4101-B441-A8D767DE1CB1}" srcOrd="0" destOrd="0" presId="urn:microsoft.com/office/officeart/2005/8/layout/vList3"/>
    <dgm:cxn modelId="{09A426FC-7D2E-4437-9C9A-716D2611DEE3}" type="presParOf" srcId="{6879D894-D382-4506-B510-76A369EDEA35}" destId="{48FEA341-108F-4AD7-82B8-B681016F5CE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CB07B7-6ECA-48BE-9800-925FD89FDF5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4A7AE36-03EF-48CC-A497-9BA536D2E2F0}">
      <dgm:prSet custT="1"/>
      <dgm:spPr/>
      <dgm:t>
        <a:bodyPr/>
        <a:lstStyle/>
        <a:p>
          <a:r>
            <a:rPr lang="en-US" sz="1600" dirty="0"/>
            <a:t>ASD is often the default assumption for children with speech and language delay or challenging behaviour</a:t>
          </a:r>
          <a:endParaRPr lang="en-GB" sz="1600" dirty="0"/>
        </a:p>
      </dgm:t>
    </dgm:pt>
    <dgm:pt modelId="{6FB45FB4-E1F9-427E-B32F-07DF52D3C0C9}" type="parTrans" cxnId="{5003AEA9-182A-4AD5-A9A5-D5E9335310BB}">
      <dgm:prSet/>
      <dgm:spPr/>
      <dgm:t>
        <a:bodyPr/>
        <a:lstStyle/>
        <a:p>
          <a:endParaRPr lang="en-GB"/>
        </a:p>
      </dgm:t>
    </dgm:pt>
    <dgm:pt modelId="{D74EAD4D-1348-4A06-BDDE-A45D5B63298B}" type="sibTrans" cxnId="{5003AEA9-182A-4AD5-A9A5-D5E9335310BB}">
      <dgm:prSet/>
      <dgm:spPr/>
      <dgm:t>
        <a:bodyPr/>
        <a:lstStyle/>
        <a:p>
          <a:endParaRPr lang="en-GB"/>
        </a:p>
      </dgm:t>
    </dgm:pt>
    <dgm:pt modelId="{C12735C5-AE2A-4FD6-B379-406CD3996DE2}">
      <dgm:prSet custT="1"/>
      <dgm:spPr/>
      <dgm:t>
        <a:bodyPr/>
        <a:lstStyle/>
        <a:p>
          <a:r>
            <a:rPr lang="en-US" sz="1600" dirty="0"/>
            <a:t>Once ASD is mentioned it can be very difficult to dissuade parents that the child does not have the condition</a:t>
          </a:r>
          <a:endParaRPr lang="en-GB" sz="1600" dirty="0"/>
        </a:p>
      </dgm:t>
    </dgm:pt>
    <dgm:pt modelId="{B4533D7E-5BDF-4E4B-9DE6-9D27A87E889A}" type="parTrans" cxnId="{93983465-A10A-41D7-AF1D-1ECA7D2B564B}">
      <dgm:prSet/>
      <dgm:spPr/>
      <dgm:t>
        <a:bodyPr/>
        <a:lstStyle/>
        <a:p>
          <a:endParaRPr lang="en-GB"/>
        </a:p>
      </dgm:t>
    </dgm:pt>
    <dgm:pt modelId="{33530EDA-6762-4C64-8F1E-C6AE0FF6365B}" type="sibTrans" cxnId="{93983465-A10A-41D7-AF1D-1ECA7D2B564B}">
      <dgm:prSet/>
      <dgm:spPr/>
      <dgm:t>
        <a:bodyPr/>
        <a:lstStyle/>
        <a:p>
          <a:endParaRPr lang="en-GB"/>
        </a:p>
      </dgm:t>
    </dgm:pt>
    <dgm:pt modelId="{5E9B7F49-1C2E-4498-B67E-0393F85E5275}">
      <dgm:prSet custT="1"/>
      <dgm:spPr/>
      <dgm:t>
        <a:bodyPr/>
        <a:lstStyle/>
        <a:p>
          <a:r>
            <a:rPr lang="en-US" sz="1600" dirty="0"/>
            <a:t>ADHD is 4-5 times more common than ASD and causes secondary social communication difficulties</a:t>
          </a:r>
          <a:endParaRPr lang="en-GB" sz="1600" dirty="0"/>
        </a:p>
      </dgm:t>
    </dgm:pt>
    <dgm:pt modelId="{525BA42B-3D8C-478E-AB97-5C3D1487EFD5}" type="parTrans" cxnId="{F0D1D6FF-1010-4F0E-B0BD-6778C27E0F65}">
      <dgm:prSet/>
      <dgm:spPr/>
      <dgm:t>
        <a:bodyPr/>
        <a:lstStyle/>
        <a:p>
          <a:endParaRPr lang="en-GB"/>
        </a:p>
      </dgm:t>
    </dgm:pt>
    <dgm:pt modelId="{3BB79C3F-52A9-4023-A828-80988D124E71}" type="sibTrans" cxnId="{F0D1D6FF-1010-4F0E-B0BD-6778C27E0F65}">
      <dgm:prSet/>
      <dgm:spPr/>
      <dgm:t>
        <a:bodyPr/>
        <a:lstStyle/>
        <a:p>
          <a:endParaRPr lang="en-GB"/>
        </a:p>
      </dgm:t>
    </dgm:pt>
    <dgm:pt modelId="{4E4F0807-B6B8-4705-8896-E06E86689AC6}">
      <dgm:prSet custT="1"/>
      <dgm:spPr/>
      <dgm:t>
        <a:bodyPr/>
        <a:lstStyle/>
        <a:p>
          <a:r>
            <a:rPr lang="en-US" sz="1600" dirty="0"/>
            <a:t>Children and YP with mental health needs should not be on a community paediatric waitlist unless there is clear evidence of a possible neurodevelopmental disorder in addition</a:t>
          </a:r>
          <a:endParaRPr lang="en-GB" sz="1600" dirty="0"/>
        </a:p>
      </dgm:t>
    </dgm:pt>
    <dgm:pt modelId="{7E6625C1-E08D-4647-93F3-EFD837341516}" type="parTrans" cxnId="{F9113522-EE0C-4240-BB0C-279418D4392B}">
      <dgm:prSet/>
      <dgm:spPr/>
      <dgm:t>
        <a:bodyPr/>
        <a:lstStyle/>
        <a:p>
          <a:endParaRPr lang="en-GB"/>
        </a:p>
      </dgm:t>
    </dgm:pt>
    <dgm:pt modelId="{2AB36334-2CBE-402D-99DB-B5DE4B246C70}" type="sibTrans" cxnId="{F9113522-EE0C-4240-BB0C-279418D4392B}">
      <dgm:prSet/>
      <dgm:spPr/>
      <dgm:t>
        <a:bodyPr/>
        <a:lstStyle/>
        <a:p>
          <a:endParaRPr lang="en-GB"/>
        </a:p>
      </dgm:t>
    </dgm:pt>
    <dgm:pt modelId="{CDA000A4-E200-41D0-84D1-B86AB97C57D7}">
      <dgm:prSet custT="1"/>
      <dgm:spPr/>
      <dgm:t>
        <a:bodyPr/>
        <a:lstStyle/>
        <a:p>
          <a:r>
            <a:rPr lang="en-US" sz="1600" b="0" dirty="0">
              <a:solidFill>
                <a:schemeClr val="accent1"/>
              </a:solidFill>
            </a:rPr>
            <a:t>Misconception:</a:t>
          </a:r>
          <a:r>
            <a:rPr lang="en-US" sz="1600" b="0" dirty="0"/>
            <a:t> Children can only get support if they have a diagnosis</a:t>
          </a:r>
          <a:endParaRPr lang="en-GB" sz="1600" b="0" dirty="0"/>
        </a:p>
      </dgm:t>
    </dgm:pt>
    <dgm:pt modelId="{856DF4AD-680B-4102-9FA6-D35B67BA34AD}" type="parTrans" cxnId="{D01583BE-A614-4FF7-BD49-4F4E24EF75DF}">
      <dgm:prSet/>
      <dgm:spPr/>
      <dgm:t>
        <a:bodyPr/>
        <a:lstStyle/>
        <a:p>
          <a:endParaRPr lang="en-GB"/>
        </a:p>
      </dgm:t>
    </dgm:pt>
    <dgm:pt modelId="{07CCEBC8-3F42-404A-8B31-A4F4DCC9F068}" type="sibTrans" cxnId="{D01583BE-A614-4FF7-BD49-4F4E24EF75DF}">
      <dgm:prSet/>
      <dgm:spPr/>
      <dgm:t>
        <a:bodyPr/>
        <a:lstStyle/>
        <a:p>
          <a:endParaRPr lang="en-GB"/>
        </a:p>
      </dgm:t>
    </dgm:pt>
    <dgm:pt modelId="{466C057F-3D25-4505-9E9A-3DB7B4D5DB80}" type="pres">
      <dgm:prSet presAssocID="{4FCB07B7-6ECA-48BE-9800-925FD89FDF5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DCB185-4831-4437-8804-4CFC9B17664D}" type="pres">
      <dgm:prSet presAssocID="{74A7AE36-03EF-48CC-A497-9BA536D2E2F0}" presName="circ1" presStyleLbl="vennNode1" presStyleIdx="0" presStyleCnt="5"/>
      <dgm:spPr/>
    </dgm:pt>
    <dgm:pt modelId="{E0C9617D-1CB7-4434-B04D-4277BD9A4E31}" type="pres">
      <dgm:prSet presAssocID="{74A7AE36-03EF-48CC-A497-9BA536D2E2F0}" presName="circ1Tx" presStyleLbl="revTx" presStyleIdx="0" presStyleCnt="0" custScaleX="112079" custScaleY="935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0D5E3E-E30C-4D84-875B-7126F889029B}" type="pres">
      <dgm:prSet presAssocID="{C12735C5-AE2A-4FD6-B379-406CD3996DE2}" presName="circ2" presStyleLbl="vennNode1" presStyleIdx="1" presStyleCnt="5"/>
      <dgm:spPr/>
    </dgm:pt>
    <dgm:pt modelId="{D68482AE-E03B-4AE0-9E39-9B69352D6069}" type="pres">
      <dgm:prSet presAssocID="{C12735C5-AE2A-4FD6-B379-406CD3996DE2}" presName="circ2Tx" presStyleLbl="revTx" presStyleIdx="0" presStyleCnt="0" custLinFactNeighborX="-7509" custLinFactNeighborY="-485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4144B7-E3C6-42D8-8F2E-5743B6784822}" type="pres">
      <dgm:prSet presAssocID="{5E9B7F49-1C2E-4498-B67E-0393F85E5275}" presName="circ3" presStyleLbl="vennNode1" presStyleIdx="2" presStyleCnt="5"/>
      <dgm:spPr/>
    </dgm:pt>
    <dgm:pt modelId="{FE8F8D92-4B5D-435B-87ED-CF4907B7D2FF}" type="pres">
      <dgm:prSet presAssocID="{5E9B7F49-1C2E-4498-B67E-0393F85E5275}" presName="circ3Tx" presStyleLbl="revTx" presStyleIdx="0" presStyleCnt="0" custLinFactNeighborX="15769" custLinFactNeighborY="-260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2AA645-32C1-4E85-B6E5-5C584720594F}" type="pres">
      <dgm:prSet presAssocID="{4E4F0807-B6B8-4705-8896-E06E86689AC6}" presName="circ4" presStyleLbl="vennNode1" presStyleIdx="3" presStyleCnt="5"/>
      <dgm:spPr/>
    </dgm:pt>
    <dgm:pt modelId="{5641AEFF-5B50-4BE5-9030-EF20CC0F7AE7}" type="pres">
      <dgm:prSet presAssocID="{4E4F0807-B6B8-4705-8896-E06E86689AC6}" presName="circ4Tx" presStyleLbl="revTx" presStyleIdx="0" presStyleCnt="0" custLinFactY="-100000" custLinFactNeighborX="-19471" custLinFactNeighborY="-1446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439C7E-975D-4AC0-9091-12B0CC732D00}" type="pres">
      <dgm:prSet presAssocID="{CDA000A4-E200-41D0-84D1-B86AB97C57D7}" presName="circ5" presStyleLbl="vennNode1" presStyleIdx="4" presStyleCnt="5"/>
      <dgm:spPr/>
    </dgm:pt>
    <dgm:pt modelId="{E66F2B00-605F-4BD9-846C-77B074A2C9C3}" type="pres">
      <dgm:prSet presAssocID="{CDA000A4-E200-41D0-84D1-B86AB97C57D7}" presName="circ5Tx" presStyleLbl="revTx" presStyleIdx="0" presStyleCnt="0" custLinFactY="34880" custLinFactNeighborX="-6648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003AEA9-182A-4AD5-A9A5-D5E9335310BB}" srcId="{4FCB07B7-6ECA-48BE-9800-925FD89FDF5D}" destId="{74A7AE36-03EF-48CC-A497-9BA536D2E2F0}" srcOrd="0" destOrd="0" parTransId="{6FB45FB4-E1F9-427E-B32F-07DF52D3C0C9}" sibTransId="{D74EAD4D-1348-4A06-BDDE-A45D5B63298B}"/>
    <dgm:cxn modelId="{85933C33-2CF8-4B15-B8BF-D6DF6444118D}" type="presOf" srcId="{5E9B7F49-1C2E-4498-B67E-0393F85E5275}" destId="{FE8F8D92-4B5D-435B-87ED-CF4907B7D2FF}" srcOrd="0" destOrd="0" presId="urn:microsoft.com/office/officeart/2005/8/layout/venn1"/>
    <dgm:cxn modelId="{66997CD6-8590-4C02-9DDB-99C1E50FF676}" type="presOf" srcId="{CDA000A4-E200-41D0-84D1-B86AB97C57D7}" destId="{E66F2B00-605F-4BD9-846C-77B074A2C9C3}" srcOrd="0" destOrd="0" presId="urn:microsoft.com/office/officeart/2005/8/layout/venn1"/>
    <dgm:cxn modelId="{C7000A29-C8AE-4AF6-9F4E-7D909BB93B32}" type="presOf" srcId="{74A7AE36-03EF-48CC-A497-9BA536D2E2F0}" destId="{E0C9617D-1CB7-4434-B04D-4277BD9A4E31}" srcOrd="0" destOrd="0" presId="urn:microsoft.com/office/officeart/2005/8/layout/venn1"/>
    <dgm:cxn modelId="{50A56BAF-B0B6-423C-BFE8-AE8894F8A023}" type="presOf" srcId="{4FCB07B7-6ECA-48BE-9800-925FD89FDF5D}" destId="{466C057F-3D25-4505-9E9A-3DB7B4D5DB80}" srcOrd="0" destOrd="0" presId="urn:microsoft.com/office/officeart/2005/8/layout/venn1"/>
    <dgm:cxn modelId="{F9113522-EE0C-4240-BB0C-279418D4392B}" srcId="{4FCB07B7-6ECA-48BE-9800-925FD89FDF5D}" destId="{4E4F0807-B6B8-4705-8896-E06E86689AC6}" srcOrd="3" destOrd="0" parTransId="{7E6625C1-E08D-4647-93F3-EFD837341516}" sibTransId="{2AB36334-2CBE-402D-99DB-B5DE4B246C70}"/>
    <dgm:cxn modelId="{D01583BE-A614-4FF7-BD49-4F4E24EF75DF}" srcId="{4FCB07B7-6ECA-48BE-9800-925FD89FDF5D}" destId="{CDA000A4-E200-41D0-84D1-B86AB97C57D7}" srcOrd="4" destOrd="0" parTransId="{856DF4AD-680B-4102-9FA6-D35B67BA34AD}" sibTransId="{07CCEBC8-3F42-404A-8B31-A4F4DCC9F068}"/>
    <dgm:cxn modelId="{ED4CA593-BB9A-4AEE-9949-B270A11299CE}" type="presOf" srcId="{4E4F0807-B6B8-4705-8896-E06E86689AC6}" destId="{5641AEFF-5B50-4BE5-9030-EF20CC0F7AE7}" srcOrd="0" destOrd="0" presId="urn:microsoft.com/office/officeart/2005/8/layout/venn1"/>
    <dgm:cxn modelId="{93983465-A10A-41D7-AF1D-1ECA7D2B564B}" srcId="{4FCB07B7-6ECA-48BE-9800-925FD89FDF5D}" destId="{C12735C5-AE2A-4FD6-B379-406CD3996DE2}" srcOrd="1" destOrd="0" parTransId="{B4533D7E-5BDF-4E4B-9DE6-9D27A87E889A}" sibTransId="{33530EDA-6762-4C64-8F1E-C6AE0FF6365B}"/>
    <dgm:cxn modelId="{F0D1D6FF-1010-4F0E-B0BD-6778C27E0F65}" srcId="{4FCB07B7-6ECA-48BE-9800-925FD89FDF5D}" destId="{5E9B7F49-1C2E-4498-B67E-0393F85E5275}" srcOrd="2" destOrd="0" parTransId="{525BA42B-3D8C-478E-AB97-5C3D1487EFD5}" sibTransId="{3BB79C3F-52A9-4023-A828-80988D124E71}"/>
    <dgm:cxn modelId="{2492DF8D-AB64-4442-A07F-E189FFB8A857}" type="presOf" srcId="{C12735C5-AE2A-4FD6-B379-406CD3996DE2}" destId="{D68482AE-E03B-4AE0-9E39-9B69352D6069}" srcOrd="0" destOrd="0" presId="urn:microsoft.com/office/officeart/2005/8/layout/venn1"/>
    <dgm:cxn modelId="{C36E15F8-B2C4-481D-B0E1-FA11D4B5E1D1}" type="presParOf" srcId="{466C057F-3D25-4505-9E9A-3DB7B4D5DB80}" destId="{0BDCB185-4831-4437-8804-4CFC9B17664D}" srcOrd="0" destOrd="0" presId="urn:microsoft.com/office/officeart/2005/8/layout/venn1"/>
    <dgm:cxn modelId="{2A4B4F41-CD31-49DC-A4D4-5E5355B6D975}" type="presParOf" srcId="{466C057F-3D25-4505-9E9A-3DB7B4D5DB80}" destId="{E0C9617D-1CB7-4434-B04D-4277BD9A4E31}" srcOrd="1" destOrd="0" presId="urn:microsoft.com/office/officeart/2005/8/layout/venn1"/>
    <dgm:cxn modelId="{E24131B5-8B7D-42EB-A7EB-EB7DB94B21DC}" type="presParOf" srcId="{466C057F-3D25-4505-9E9A-3DB7B4D5DB80}" destId="{650D5E3E-E30C-4D84-875B-7126F889029B}" srcOrd="2" destOrd="0" presId="urn:microsoft.com/office/officeart/2005/8/layout/venn1"/>
    <dgm:cxn modelId="{FD398D31-0980-4F62-B898-0A93BBD34417}" type="presParOf" srcId="{466C057F-3D25-4505-9E9A-3DB7B4D5DB80}" destId="{D68482AE-E03B-4AE0-9E39-9B69352D6069}" srcOrd="3" destOrd="0" presId="urn:microsoft.com/office/officeart/2005/8/layout/venn1"/>
    <dgm:cxn modelId="{96B28863-239F-407F-9B20-B459ED4D4B79}" type="presParOf" srcId="{466C057F-3D25-4505-9E9A-3DB7B4D5DB80}" destId="{5C4144B7-E3C6-42D8-8F2E-5743B6784822}" srcOrd="4" destOrd="0" presId="urn:microsoft.com/office/officeart/2005/8/layout/venn1"/>
    <dgm:cxn modelId="{AA3E741D-647A-495B-ADF3-0E3A85717D87}" type="presParOf" srcId="{466C057F-3D25-4505-9E9A-3DB7B4D5DB80}" destId="{FE8F8D92-4B5D-435B-87ED-CF4907B7D2FF}" srcOrd="5" destOrd="0" presId="urn:microsoft.com/office/officeart/2005/8/layout/venn1"/>
    <dgm:cxn modelId="{929300BC-69E7-4F74-A90B-20DBA1105326}" type="presParOf" srcId="{466C057F-3D25-4505-9E9A-3DB7B4D5DB80}" destId="{352AA645-32C1-4E85-B6E5-5C584720594F}" srcOrd="6" destOrd="0" presId="urn:microsoft.com/office/officeart/2005/8/layout/venn1"/>
    <dgm:cxn modelId="{3DD07AF4-B610-451F-AF66-B051D38D5084}" type="presParOf" srcId="{466C057F-3D25-4505-9E9A-3DB7B4D5DB80}" destId="{5641AEFF-5B50-4BE5-9030-EF20CC0F7AE7}" srcOrd="7" destOrd="0" presId="urn:microsoft.com/office/officeart/2005/8/layout/venn1"/>
    <dgm:cxn modelId="{1E76E168-E728-4FEF-836D-0613D6B75CD6}" type="presParOf" srcId="{466C057F-3D25-4505-9E9A-3DB7B4D5DB80}" destId="{74439C7E-975D-4AC0-9091-12B0CC732D00}" srcOrd="8" destOrd="0" presId="urn:microsoft.com/office/officeart/2005/8/layout/venn1"/>
    <dgm:cxn modelId="{1569356F-434D-4FAE-B2D2-D74B174B120A}" type="presParOf" srcId="{466C057F-3D25-4505-9E9A-3DB7B4D5DB80}" destId="{E66F2B00-605F-4BD9-846C-77B074A2C9C3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D697C5-5D2A-4E0B-AC71-64A324DF7519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4012278-AE1F-4DB1-9690-35309490F1A6}">
      <dgm:prSet/>
      <dgm:spPr/>
      <dgm:t>
        <a:bodyPr/>
        <a:lstStyle/>
        <a:p>
          <a:pPr algn="ctr"/>
          <a:r>
            <a:rPr lang="en-GB" dirty="0"/>
            <a:t>Will aim to:</a:t>
          </a:r>
        </a:p>
      </dgm:t>
    </dgm:pt>
    <dgm:pt modelId="{98E823B2-FE12-4889-807F-EBA21B5F3E6D}" type="parTrans" cxnId="{C7A10F67-C21E-4BBE-8FD2-F56A758E481D}">
      <dgm:prSet/>
      <dgm:spPr/>
      <dgm:t>
        <a:bodyPr/>
        <a:lstStyle/>
        <a:p>
          <a:endParaRPr lang="en-GB"/>
        </a:p>
      </dgm:t>
    </dgm:pt>
    <dgm:pt modelId="{94CA325D-42A1-489D-BC02-75B36E1A24C1}" type="sibTrans" cxnId="{C7A10F67-C21E-4BBE-8FD2-F56A758E481D}">
      <dgm:prSet/>
      <dgm:spPr/>
      <dgm:t>
        <a:bodyPr/>
        <a:lstStyle/>
        <a:p>
          <a:endParaRPr lang="en-GB"/>
        </a:p>
      </dgm:t>
    </dgm:pt>
    <dgm:pt modelId="{F8B3AF9D-3F4A-4140-80FB-E82BD634BD6E}">
      <dgm:prSet/>
      <dgm:spPr/>
      <dgm:t>
        <a:bodyPr/>
        <a:lstStyle/>
        <a:p>
          <a:pPr algn="ctr"/>
          <a:r>
            <a:rPr lang="en-GB" dirty="0"/>
            <a:t>Provide a single point of referral for all Neurodevelopmental Conditions</a:t>
          </a:r>
        </a:p>
      </dgm:t>
    </dgm:pt>
    <dgm:pt modelId="{7570FB5C-A631-4948-B5D6-FB7554B09C13}" type="parTrans" cxnId="{84F719EF-B634-4A70-9CEC-40EA5AC638D6}">
      <dgm:prSet/>
      <dgm:spPr/>
      <dgm:t>
        <a:bodyPr/>
        <a:lstStyle/>
        <a:p>
          <a:endParaRPr lang="en-GB"/>
        </a:p>
      </dgm:t>
    </dgm:pt>
    <dgm:pt modelId="{8AA76CE4-11F6-41B3-8D4C-6EA134B0CF44}" type="sibTrans" cxnId="{84F719EF-B634-4A70-9CEC-40EA5AC638D6}">
      <dgm:prSet/>
      <dgm:spPr/>
      <dgm:t>
        <a:bodyPr/>
        <a:lstStyle/>
        <a:p>
          <a:endParaRPr lang="en-GB"/>
        </a:p>
      </dgm:t>
    </dgm:pt>
    <dgm:pt modelId="{FBD70123-2E1B-4B5E-85DC-BEEF7BF37488}">
      <dgm:prSet/>
      <dgm:spPr/>
      <dgm:t>
        <a:bodyPr/>
        <a:lstStyle/>
        <a:p>
          <a:pPr algn="ctr"/>
          <a:r>
            <a:rPr lang="en-GB" dirty="0"/>
            <a:t>Streamline the assessment process</a:t>
          </a:r>
        </a:p>
      </dgm:t>
    </dgm:pt>
    <dgm:pt modelId="{4FB6D82E-4023-4519-94C3-360593EB9A1C}" type="parTrans" cxnId="{94C4F031-F9FC-4568-95AC-8F3C283314DF}">
      <dgm:prSet/>
      <dgm:spPr/>
      <dgm:t>
        <a:bodyPr/>
        <a:lstStyle/>
        <a:p>
          <a:endParaRPr lang="en-GB"/>
        </a:p>
      </dgm:t>
    </dgm:pt>
    <dgm:pt modelId="{49C48CBF-86DC-41DB-A298-7FF9B8BDC202}" type="sibTrans" cxnId="{94C4F031-F9FC-4568-95AC-8F3C283314DF}">
      <dgm:prSet/>
      <dgm:spPr/>
      <dgm:t>
        <a:bodyPr/>
        <a:lstStyle/>
        <a:p>
          <a:endParaRPr lang="en-GB"/>
        </a:p>
      </dgm:t>
    </dgm:pt>
    <dgm:pt modelId="{20D9AFEA-DB64-47A7-A4A4-1D75739B2F32}">
      <dgm:prSet/>
      <dgm:spPr/>
      <dgm:t>
        <a:bodyPr/>
        <a:lstStyle/>
        <a:p>
          <a:pPr algn="ctr"/>
          <a:r>
            <a:rPr lang="en-GB" dirty="0"/>
            <a:t>Reduce the number of inappropriate referrals reaching the Community Paediatricians</a:t>
          </a:r>
        </a:p>
      </dgm:t>
    </dgm:pt>
    <dgm:pt modelId="{6BF70B67-4E36-46CE-892C-CBA0644FC489}" type="parTrans" cxnId="{0C46C8FA-84E1-41DF-9A5D-110087797B7E}">
      <dgm:prSet/>
      <dgm:spPr/>
      <dgm:t>
        <a:bodyPr/>
        <a:lstStyle/>
        <a:p>
          <a:endParaRPr lang="en-GB"/>
        </a:p>
      </dgm:t>
    </dgm:pt>
    <dgm:pt modelId="{A38C225B-89CC-4EC4-8175-52A47F9ECFD5}" type="sibTrans" cxnId="{0C46C8FA-84E1-41DF-9A5D-110087797B7E}">
      <dgm:prSet/>
      <dgm:spPr/>
      <dgm:t>
        <a:bodyPr/>
        <a:lstStyle/>
        <a:p>
          <a:endParaRPr lang="en-GB"/>
        </a:p>
      </dgm:t>
    </dgm:pt>
    <dgm:pt modelId="{F9C042A8-10CA-4AC8-BC3D-3819BB3AD2EC}">
      <dgm:prSet/>
      <dgm:spPr/>
      <dgm:t>
        <a:bodyPr/>
        <a:lstStyle/>
        <a:p>
          <a:pPr algn="ctr"/>
          <a:r>
            <a:rPr lang="en-GB" dirty="0"/>
            <a:t>Provide a multi-disciplinary assessment at the earliest point</a:t>
          </a:r>
        </a:p>
      </dgm:t>
    </dgm:pt>
    <dgm:pt modelId="{280AE29F-ECF6-4BC3-BAFB-C62C4588C111}" type="parTrans" cxnId="{92FEF91F-168F-4F10-9D87-13769E0984C7}">
      <dgm:prSet/>
      <dgm:spPr/>
      <dgm:t>
        <a:bodyPr/>
        <a:lstStyle/>
        <a:p>
          <a:endParaRPr lang="en-GB"/>
        </a:p>
      </dgm:t>
    </dgm:pt>
    <dgm:pt modelId="{B7CF8BF0-4C27-4478-B953-09A1D86A7D92}" type="sibTrans" cxnId="{92FEF91F-168F-4F10-9D87-13769E0984C7}">
      <dgm:prSet/>
      <dgm:spPr/>
      <dgm:t>
        <a:bodyPr/>
        <a:lstStyle/>
        <a:p>
          <a:endParaRPr lang="en-GB"/>
        </a:p>
      </dgm:t>
    </dgm:pt>
    <dgm:pt modelId="{EFFDC642-3515-4064-98A9-AFC1D18C9533}">
      <dgm:prSet/>
      <dgm:spPr/>
      <dgm:t>
        <a:bodyPr/>
        <a:lstStyle/>
        <a:p>
          <a:pPr algn="ctr"/>
          <a:r>
            <a:rPr lang="en-GB" dirty="0"/>
            <a:t>Reduce waiting times for assessment and diagnosis</a:t>
          </a:r>
        </a:p>
      </dgm:t>
    </dgm:pt>
    <dgm:pt modelId="{7E3AF0A3-01E4-4FF1-B477-FE13040D19EF}" type="sibTrans" cxnId="{C7165BEF-2AC4-4A8C-B78E-E6C8A0E6DCEE}">
      <dgm:prSet/>
      <dgm:spPr/>
      <dgm:t>
        <a:bodyPr/>
        <a:lstStyle/>
        <a:p>
          <a:endParaRPr lang="en-GB"/>
        </a:p>
      </dgm:t>
    </dgm:pt>
    <dgm:pt modelId="{F7FF0F04-6C0B-4A08-9B04-BF1AFFEBEE10}" type="parTrans" cxnId="{C7165BEF-2AC4-4A8C-B78E-E6C8A0E6DCEE}">
      <dgm:prSet/>
      <dgm:spPr/>
      <dgm:t>
        <a:bodyPr/>
        <a:lstStyle/>
        <a:p>
          <a:endParaRPr lang="en-GB"/>
        </a:p>
      </dgm:t>
    </dgm:pt>
    <dgm:pt modelId="{9227EC1F-484E-4027-B324-114F43CA6764}">
      <dgm:prSet/>
      <dgm:spPr/>
      <dgm:t>
        <a:bodyPr/>
        <a:lstStyle/>
        <a:p>
          <a:pPr algn="ctr"/>
          <a:r>
            <a:rPr lang="en-GB" dirty="0"/>
            <a:t>Remove assumed diagnosis by the referrer</a:t>
          </a:r>
        </a:p>
      </dgm:t>
    </dgm:pt>
    <dgm:pt modelId="{799F7777-AA5C-490E-A1AD-A012066CE472}" type="parTrans" cxnId="{09733FA9-1193-4388-AC98-2A8C881EE135}">
      <dgm:prSet/>
      <dgm:spPr/>
      <dgm:t>
        <a:bodyPr/>
        <a:lstStyle/>
        <a:p>
          <a:endParaRPr lang="en-GB"/>
        </a:p>
      </dgm:t>
    </dgm:pt>
    <dgm:pt modelId="{027D587C-75F6-4320-BF47-270E66E2121D}" type="sibTrans" cxnId="{09733FA9-1193-4388-AC98-2A8C881EE135}">
      <dgm:prSet/>
      <dgm:spPr/>
      <dgm:t>
        <a:bodyPr/>
        <a:lstStyle/>
        <a:p>
          <a:endParaRPr lang="en-GB"/>
        </a:p>
      </dgm:t>
    </dgm:pt>
    <dgm:pt modelId="{119C29B3-0D91-445E-BBD1-D0BD3DCD421F}" type="pres">
      <dgm:prSet presAssocID="{20D697C5-5D2A-4E0B-AC71-64A324DF751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8F0B25-1309-4D6A-B688-EEE645DA7044}" type="pres">
      <dgm:prSet presAssocID="{C4012278-AE1F-4DB1-9690-35309490F1A6}" presName="circ1TxSh" presStyleLbl="vennNode1" presStyleIdx="0" presStyleCnt="1" custScaleX="120258" custLinFactNeighborX="-4409" custLinFactNeighborY="-575"/>
      <dgm:spPr/>
      <dgm:t>
        <a:bodyPr/>
        <a:lstStyle/>
        <a:p>
          <a:endParaRPr lang="en-GB"/>
        </a:p>
      </dgm:t>
    </dgm:pt>
  </dgm:ptLst>
  <dgm:cxnLst>
    <dgm:cxn modelId="{C7A10F67-C21E-4BBE-8FD2-F56A758E481D}" srcId="{20D697C5-5D2A-4E0B-AC71-64A324DF7519}" destId="{C4012278-AE1F-4DB1-9690-35309490F1A6}" srcOrd="0" destOrd="0" parTransId="{98E823B2-FE12-4889-807F-EBA21B5F3E6D}" sibTransId="{94CA325D-42A1-489D-BC02-75B36E1A24C1}"/>
    <dgm:cxn modelId="{8F6244DF-6FFA-4568-BFEB-C5164A5497FF}" type="presOf" srcId="{FBD70123-2E1B-4B5E-85DC-BEEF7BF37488}" destId="{698F0B25-1309-4D6A-B688-EEE645DA7044}" srcOrd="0" destOrd="4" presId="urn:microsoft.com/office/officeart/2005/8/layout/venn1"/>
    <dgm:cxn modelId="{D1D0EBED-A5A3-4BF5-B170-11A09425887E}" type="presOf" srcId="{F8B3AF9D-3F4A-4140-80FB-E82BD634BD6E}" destId="{698F0B25-1309-4D6A-B688-EEE645DA7044}" srcOrd="0" destOrd="3" presId="urn:microsoft.com/office/officeart/2005/8/layout/venn1"/>
    <dgm:cxn modelId="{09733FA9-1193-4388-AC98-2A8C881EE135}" srcId="{C4012278-AE1F-4DB1-9690-35309490F1A6}" destId="{9227EC1F-484E-4027-B324-114F43CA6764}" srcOrd="0" destOrd="0" parTransId="{799F7777-AA5C-490E-A1AD-A012066CE472}" sibTransId="{027D587C-75F6-4320-BF47-270E66E2121D}"/>
    <dgm:cxn modelId="{94C4F031-F9FC-4568-95AC-8F3C283314DF}" srcId="{C4012278-AE1F-4DB1-9690-35309490F1A6}" destId="{FBD70123-2E1B-4B5E-85DC-BEEF7BF37488}" srcOrd="3" destOrd="0" parTransId="{4FB6D82E-4023-4519-94C3-360593EB9A1C}" sibTransId="{49C48CBF-86DC-41DB-A298-7FF9B8BDC202}"/>
    <dgm:cxn modelId="{8C33F36D-D6DF-474E-A8A2-7F33096656C3}" type="presOf" srcId="{20D9AFEA-DB64-47A7-A4A4-1D75739B2F32}" destId="{698F0B25-1309-4D6A-B688-EEE645DA7044}" srcOrd="0" destOrd="5" presId="urn:microsoft.com/office/officeart/2005/8/layout/venn1"/>
    <dgm:cxn modelId="{9E530D3D-45B6-440F-8916-4A33C0EEC774}" type="presOf" srcId="{EFFDC642-3515-4064-98A9-AFC1D18C9533}" destId="{698F0B25-1309-4D6A-B688-EEE645DA7044}" srcOrd="0" destOrd="2" presId="urn:microsoft.com/office/officeart/2005/8/layout/venn1"/>
    <dgm:cxn modelId="{F5E0EDB4-7A51-4B3A-9BBA-EF8F9A6C115B}" type="presOf" srcId="{9227EC1F-484E-4027-B324-114F43CA6764}" destId="{698F0B25-1309-4D6A-B688-EEE645DA7044}" srcOrd="0" destOrd="1" presId="urn:microsoft.com/office/officeart/2005/8/layout/venn1"/>
    <dgm:cxn modelId="{4327C1B0-134E-453E-BA15-EE57E90BBB1E}" type="presOf" srcId="{C4012278-AE1F-4DB1-9690-35309490F1A6}" destId="{698F0B25-1309-4D6A-B688-EEE645DA7044}" srcOrd="0" destOrd="0" presId="urn:microsoft.com/office/officeart/2005/8/layout/venn1"/>
    <dgm:cxn modelId="{71CA0302-6584-43A2-86DB-955A9F47F8B3}" type="presOf" srcId="{F9C042A8-10CA-4AC8-BC3D-3819BB3AD2EC}" destId="{698F0B25-1309-4D6A-B688-EEE645DA7044}" srcOrd="0" destOrd="6" presId="urn:microsoft.com/office/officeart/2005/8/layout/venn1"/>
    <dgm:cxn modelId="{C7165BEF-2AC4-4A8C-B78E-E6C8A0E6DCEE}" srcId="{C4012278-AE1F-4DB1-9690-35309490F1A6}" destId="{EFFDC642-3515-4064-98A9-AFC1D18C9533}" srcOrd="1" destOrd="0" parTransId="{F7FF0F04-6C0B-4A08-9B04-BF1AFFEBEE10}" sibTransId="{7E3AF0A3-01E4-4FF1-B477-FE13040D19EF}"/>
    <dgm:cxn modelId="{0C46C8FA-84E1-41DF-9A5D-110087797B7E}" srcId="{C4012278-AE1F-4DB1-9690-35309490F1A6}" destId="{20D9AFEA-DB64-47A7-A4A4-1D75739B2F32}" srcOrd="4" destOrd="0" parTransId="{6BF70B67-4E36-46CE-892C-CBA0644FC489}" sibTransId="{A38C225B-89CC-4EC4-8175-52A47F9ECFD5}"/>
    <dgm:cxn modelId="{92FEF91F-168F-4F10-9D87-13769E0984C7}" srcId="{C4012278-AE1F-4DB1-9690-35309490F1A6}" destId="{F9C042A8-10CA-4AC8-BC3D-3819BB3AD2EC}" srcOrd="5" destOrd="0" parTransId="{280AE29F-ECF6-4BC3-BAFB-C62C4588C111}" sibTransId="{B7CF8BF0-4C27-4478-B953-09A1D86A7D92}"/>
    <dgm:cxn modelId="{84F719EF-B634-4A70-9CEC-40EA5AC638D6}" srcId="{C4012278-AE1F-4DB1-9690-35309490F1A6}" destId="{F8B3AF9D-3F4A-4140-80FB-E82BD634BD6E}" srcOrd="2" destOrd="0" parTransId="{7570FB5C-A631-4948-B5D6-FB7554B09C13}" sibTransId="{8AA76CE4-11F6-41B3-8D4C-6EA134B0CF44}"/>
    <dgm:cxn modelId="{E969A8A5-383B-4B1C-B18C-DB595A07C074}" type="presOf" srcId="{20D697C5-5D2A-4E0B-AC71-64A324DF7519}" destId="{119C29B3-0D91-445E-BBD1-D0BD3DCD421F}" srcOrd="0" destOrd="0" presId="urn:microsoft.com/office/officeart/2005/8/layout/venn1"/>
    <dgm:cxn modelId="{BEA43293-53BC-4AEF-87F7-92C5398A1BC2}" type="presParOf" srcId="{119C29B3-0D91-445E-BBD1-D0BD3DCD421F}" destId="{698F0B25-1309-4D6A-B688-EEE645DA7044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03FD4-334C-4814-902D-AA24BC010495}">
      <dsp:nvSpPr>
        <dsp:cNvPr id="0" name=""/>
        <dsp:cNvSpPr/>
      </dsp:nvSpPr>
      <dsp:spPr>
        <a:xfrm>
          <a:off x="-123278" y="26994"/>
          <a:ext cx="9054121" cy="11666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>
              <a:solidFill>
                <a:schemeClr val="accent1"/>
              </a:solidFill>
              <a:latin typeface="+mj-lt"/>
              <a:ea typeface="+mj-ea"/>
              <a:cs typeface="+mj-cs"/>
            </a:rPr>
            <a:t>A review of Children’s Services in 2016 established:</a:t>
          </a:r>
        </a:p>
      </dsp:txBody>
      <dsp:txXfrm>
        <a:off x="-89109" y="61163"/>
        <a:ext cx="8985783" cy="1098293"/>
      </dsp:txXfrm>
    </dsp:sp>
    <dsp:sp modelId="{C19EE005-16F8-4CE1-8D7E-6C683EC36AD8}">
      <dsp:nvSpPr>
        <dsp:cNvPr id="0" name=""/>
        <dsp:cNvSpPr/>
      </dsp:nvSpPr>
      <dsp:spPr>
        <a:xfrm rot="21404905">
          <a:off x="5942395" y="3137042"/>
          <a:ext cx="2204639" cy="159480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This prompted the re-design of the ASD Pathway for Children and Young People</a:t>
          </a:r>
          <a:endParaRPr lang="en-GB" sz="1600" kern="1200" dirty="0"/>
        </a:p>
      </dsp:txBody>
      <dsp:txXfrm>
        <a:off x="5989105" y="3183752"/>
        <a:ext cx="2111219" cy="1501388"/>
      </dsp:txXfrm>
    </dsp:sp>
    <dsp:sp modelId="{12CAAE3B-1212-49E0-9B76-A612B9BC023E}">
      <dsp:nvSpPr>
        <dsp:cNvPr id="0" name=""/>
        <dsp:cNvSpPr/>
      </dsp:nvSpPr>
      <dsp:spPr>
        <a:xfrm>
          <a:off x="4054077" y="5420981"/>
          <a:ext cx="791473" cy="791473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00D784-DCC4-4DDA-A3FF-4FD35EC0C368}">
      <dsp:nvSpPr>
        <dsp:cNvPr id="0" name=""/>
        <dsp:cNvSpPr/>
      </dsp:nvSpPr>
      <dsp:spPr>
        <a:xfrm rot="21360000">
          <a:off x="851015" y="4919146"/>
          <a:ext cx="7105533" cy="4968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1066E-DC16-45A2-B217-C29B07976FB4}">
      <dsp:nvSpPr>
        <dsp:cNvPr id="0" name=""/>
        <dsp:cNvSpPr/>
      </dsp:nvSpPr>
      <dsp:spPr>
        <a:xfrm rot="21360000">
          <a:off x="1119493" y="3701910"/>
          <a:ext cx="3109021" cy="1318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Increase in the number of children being referred to the Community Paediatric Service resulting in long waiting times of over 12 months</a:t>
          </a:r>
        </a:p>
      </dsp:txBody>
      <dsp:txXfrm>
        <a:off x="1183868" y="3766285"/>
        <a:ext cx="2980271" cy="1189982"/>
      </dsp:txXfrm>
    </dsp:sp>
    <dsp:sp modelId="{6233B04A-7A21-49F4-B68A-BE4CE1580949}">
      <dsp:nvSpPr>
        <dsp:cNvPr id="0" name=""/>
        <dsp:cNvSpPr/>
      </dsp:nvSpPr>
      <dsp:spPr>
        <a:xfrm rot="21360000">
          <a:off x="1355977" y="2673722"/>
          <a:ext cx="2474578" cy="9901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Increase in identification of SEND relating to autism, above national benchmarks</a:t>
          </a:r>
          <a:endParaRPr lang="en-GB" sz="1600" kern="1200" dirty="0"/>
        </a:p>
      </dsp:txBody>
      <dsp:txXfrm>
        <a:off x="1404313" y="2722058"/>
        <a:ext cx="2377906" cy="893490"/>
      </dsp:txXfrm>
    </dsp:sp>
    <dsp:sp modelId="{62860783-4EAF-40AA-913B-BFB40123BA73}">
      <dsp:nvSpPr>
        <dsp:cNvPr id="0" name=""/>
        <dsp:cNvSpPr/>
      </dsp:nvSpPr>
      <dsp:spPr>
        <a:xfrm rot="21360000">
          <a:off x="1439496" y="1711234"/>
          <a:ext cx="2122638" cy="933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Increasing demand for services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No additional funding</a:t>
          </a:r>
        </a:p>
      </dsp:txBody>
      <dsp:txXfrm>
        <a:off x="1485086" y="1756824"/>
        <a:ext cx="2031458" cy="842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60C871-C843-444E-9E9E-F91E97305D76}">
      <dsp:nvSpPr>
        <dsp:cNvPr id="0" name=""/>
        <dsp:cNvSpPr/>
      </dsp:nvSpPr>
      <dsp:spPr>
        <a:xfrm>
          <a:off x="1753817" y="0"/>
          <a:ext cx="6398902" cy="639890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2AADC-03AE-45E8-B23F-A1040A069E61}">
      <dsp:nvSpPr>
        <dsp:cNvPr id="0" name=""/>
        <dsp:cNvSpPr/>
      </dsp:nvSpPr>
      <dsp:spPr>
        <a:xfrm>
          <a:off x="2361713" y="607895"/>
          <a:ext cx="2495571" cy="2495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Formed a multi-agency ASD Strategy Group and Project Group</a:t>
          </a:r>
        </a:p>
      </dsp:txBody>
      <dsp:txXfrm>
        <a:off x="2483537" y="729719"/>
        <a:ext cx="2251923" cy="2251923"/>
      </dsp:txXfrm>
    </dsp:sp>
    <dsp:sp modelId="{894E3C61-BE99-47CB-8ABF-903BEE9F33B4}">
      <dsp:nvSpPr>
        <dsp:cNvPr id="0" name=""/>
        <dsp:cNvSpPr/>
      </dsp:nvSpPr>
      <dsp:spPr>
        <a:xfrm>
          <a:off x="5049252" y="607895"/>
          <a:ext cx="2495571" cy="2495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/>
            <a:t>Held three workshops during June and July 2018 to obtain the views of stakeholders and parents/carers on their experiences of the current pathway</a:t>
          </a:r>
        </a:p>
      </dsp:txBody>
      <dsp:txXfrm>
        <a:off x="5171076" y="729719"/>
        <a:ext cx="2251923" cy="2251923"/>
      </dsp:txXfrm>
    </dsp:sp>
    <dsp:sp modelId="{A9CA8D24-0EB2-425D-9A1F-63C8374ECD0E}">
      <dsp:nvSpPr>
        <dsp:cNvPr id="0" name=""/>
        <dsp:cNvSpPr/>
      </dsp:nvSpPr>
      <dsp:spPr>
        <a:xfrm>
          <a:off x="2361713" y="3295434"/>
          <a:ext cx="2495571" cy="2495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/>
            <a:t>Mapped the existing and new pathways</a:t>
          </a:r>
        </a:p>
      </dsp:txBody>
      <dsp:txXfrm>
        <a:off x="2483537" y="3417258"/>
        <a:ext cx="2251923" cy="2251923"/>
      </dsp:txXfrm>
    </dsp:sp>
    <dsp:sp modelId="{1BFBFB90-DE96-40B3-A647-92DB8AC86D49}">
      <dsp:nvSpPr>
        <dsp:cNvPr id="0" name=""/>
        <dsp:cNvSpPr/>
      </dsp:nvSpPr>
      <dsp:spPr>
        <a:xfrm>
          <a:off x="5049252" y="3295434"/>
          <a:ext cx="2495571" cy="2495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/>
            <a:t>Worked with parents to develop an information leaflet and the new local offer platform My Life</a:t>
          </a:r>
        </a:p>
      </dsp:txBody>
      <dsp:txXfrm>
        <a:off x="5171076" y="3417258"/>
        <a:ext cx="2251923" cy="22519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D7EED-E27D-4154-8BA7-56DF430E70DA}">
      <dsp:nvSpPr>
        <dsp:cNvPr id="0" name=""/>
        <dsp:cNvSpPr/>
      </dsp:nvSpPr>
      <dsp:spPr>
        <a:xfrm rot="10800000">
          <a:off x="2142670" y="1810"/>
          <a:ext cx="5856057" cy="26705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7659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A group of conditions with onset in the early developmental period usually manifesting before the child enters school</a:t>
          </a:r>
          <a:endParaRPr lang="en-GB" sz="2200" kern="1200"/>
        </a:p>
      </dsp:txBody>
      <dsp:txXfrm rot="10800000">
        <a:off x="2810319" y="1810"/>
        <a:ext cx="5188408" cy="2670596"/>
      </dsp:txXfrm>
    </dsp:sp>
    <dsp:sp modelId="{52B4898A-CF98-4451-B912-AAD12E052E52}">
      <dsp:nvSpPr>
        <dsp:cNvPr id="0" name=""/>
        <dsp:cNvSpPr/>
      </dsp:nvSpPr>
      <dsp:spPr>
        <a:xfrm>
          <a:off x="807372" y="1810"/>
          <a:ext cx="2670596" cy="2670596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FEA341-108F-4AD7-82B8-B681016F5CE4}">
      <dsp:nvSpPr>
        <dsp:cNvPr id="0" name=""/>
        <dsp:cNvSpPr/>
      </dsp:nvSpPr>
      <dsp:spPr>
        <a:xfrm rot="10800000">
          <a:off x="2142670" y="3469599"/>
          <a:ext cx="5856057" cy="26705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7659" tIns="83820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Conditions include:</a:t>
          </a:r>
          <a:endParaRPr lang="en-GB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Global developmental delay/LD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ASD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ADHD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Genetic syndromes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Motor delays/disabilities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Foetal Alcohol Spectrum Disorder (FASD)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Tic disorders</a:t>
          </a:r>
          <a:endParaRPr lang="en-GB" sz="1700" kern="1200"/>
        </a:p>
      </dsp:txBody>
      <dsp:txXfrm rot="10800000">
        <a:off x="2810319" y="3469599"/>
        <a:ext cx="5188408" cy="2670596"/>
      </dsp:txXfrm>
    </dsp:sp>
    <dsp:sp modelId="{0D9517EA-939C-4101-B441-A8D767DE1CB1}">
      <dsp:nvSpPr>
        <dsp:cNvPr id="0" name=""/>
        <dsp:cNvSpPr/>
      </dsp:nvSpPr>
      <dsp:spPr>
        <a:xfrm>
          <a:off x="807372" y="3469599"/>
          <a:ext cx="2670596" cy="2670596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CB185-4831-4437-8804-4CFC9B17664D}">
      <dsp:nvSpPr>
        <dsp:cNvPr id="0" name=""/>
        <dsp:cNvSpPr/>
      </dsp:nvSpPr>
      <dsp:spPr>
        <a:xfrm>
          <a:off x="3673648" y="1775202"/>
          <a:ext cx="2209302" cy="2209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0C9617D-1CB7-4434-B04D-4277BD9A4E31}">
      <dsp:nvSpPr>
        <dsp:cNvPr id="0" name=""/>
        <dsp:cNvSpPr/>
      </dsp:nvSpPr>
      <dsp:spPr>
        <a:xfrm>
          <a:off x="3342124" y="23800"/>
          <a:ext cx="2872350" cy="138818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ASD is often the default assumption for children with speech and language delay or challenging behaviour</a:t>
          </a:r>
          <a:endParaRPr lang="en-GB" sz="1600" kern="1200" dirty="0"/>
        </a:p>
      </dsp:txBody>
      <dsp:txXfrm>
        <a:off x="3342124" y="23800"/>
        <a:ext cx="2872350" cy="1388184"/>
      </dsp:txXfrm>
    </dsp:sp>
    <dsp:sp modelId="{650D5E3E-E30C-4D84-875B-7126F889029B}">
      <dsp:nvSpPr>
        <dsp:cNvPr id="0" name=""/>
        <dsp:cNvSpPr/>
      </dsp:nvSpPr>
      <dsp:spPr>
        <a:xfrm>
          <a:off x="4514066" y="2385601"/>
          <a:ext cx="2209302" cy="2209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68482AE-E03B-4AE0-9E39-9B69352D6069}">
      <dsp:nvSpPr>
        <dsp:cNvPr id="0" name=""/>
        <dsp:cNvSpPr/>
      </dsp:nvSpPr>
      <dsp:spPr>
        <a:xfrm>
          <a:off x="6726697" y="1151145"/>
          <a:ext cx="2297674" cy="16096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Once ASD is mentioned it can be very difficult to dissuade parents that the child does not have the condition</a:t>
          </a:r>
          <a:endParaRPr lang="en-GB" sz="1600" kern="1200" dirty="0"/>
        </a:p>
      </dsp:txBody>
      <dsp:txXfrm>
        <a:off x="6726697" y="1151145"/>
        <a:ext cx="2297674" cy="1609634"/>
      </dsp:txXfrm>
    </dsp:sp>
    <dsp:sp modelId="{5C4144B7-E3C6-42D8-8F2E-5743B6784822}">
      <dsp:nvSpPr>
        <dsp:cNvPr id="0" name=""/>
        <dsp:cNvSpPr/>
      </dsp:nvSpPr>
      <dsp:spPr>
        <a:xfrm>
          <a:off x="4193276" y="3374106"/>
          <a:ext cx="2209302" cy="2209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E8F8D92-4B5D-435B-87ED-CF4907B7D2FF}">
      <dsp:nvSpPr>
        <dsp:cNvPr id="0" name=""/>
        <dsp:cNvSpPr/>
      </dsp:nvSpPr>
      <dsp:spPr>
        <a:xfrm>
          <a:off x="6908061" y="4259209"/>
          <a:ext cx="2297674" cy="16096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ADHD is 4-5 times more common than ASD and causes secondary social communication difficulties</a:t>
          </a:r>
          <a:endParaRPr lang="en-GB" sz="1600" kern="1200" dirty="0"/>
        </a:p>
      </dsp:txBody>
      <dsp:txXfrm>
        <a:off x="6908061" y="4259209"/>
        <a:ext cx="2297674" cy="1609634"/>
      </dsp:txXfrm>
    </dsp:sp>
    <dsp:sp modelId="{352AA645-32C1-4E85-B6E5-5C584720594F}">
      <dsp:nvSpPr>
        <dsp:cNvPr id="0" name=""/>
        <dsp:cNvSpPr/>
      </dsp:nvSpPr>
      <dsp:spPr>
        <a:xfrm>
          <a:off x="3154020" y="3374106"/>
          <a:ext cx="2209302" cy="2209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641AEFF-5B50-4BE5-9030-EF20CC0F7AE7}">
      <dsp:nvSpPr>
        <dsp:cNvPr id="0" name=""/>
        <dsp:cNvSpPr/>
      </dsp:nvSpPr>
      <dsp:spPr>
        <a:xfrm>
          <a:off x="265802" y="740725"/>
          <a:ext cx="2297674" cy="16096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Children and YP with mental health needs should not be on a community paediatric waitlist unless there is clear evidence of a possible neurodevelopmental disorder in addition</a:t>
          </a:r>
          <a:endParaRPr lang="en-GB" sz="1600" kern="1200" dirty="0"/>
        </a:p>
      </dsp:txBody>
      <dsp:txXfrm>
        <a:off x="265802" y="740725"/>
        <a:ext cx="2297674" cy="1609634"/>
      </dsp:txXfrm>
    </dsp:sp>
    <dsp:sp modelId="{74439C7E-975D-4AC0-9091-12B0CC732D00}">
      <dsp:nvSpPr>
        <dsp:cNvPr id="0" name=""/>
        <dsp:cNvSpPr/>
      </dsp:nvSpPr>
      <dsp:spPr>
        <a:xfrm>
          <a:off x="2833229" y="2385601"/>
          <a:ext cx="2209302" cy="22093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66F2B00-605F-4BD9-846C-77B074A2C9C3}">
      <dsp:nvSpPr>
        <dsp:cNvPr id="0" name=""/>
        <dsp:cNvSpPr/>
      </dsp:nvSpPr>
      <dsp:spPr>
        <a:xfrm>
          <a:off x="206944" y="4104085"/>
          <a:ext cx="2297674" cy="16096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>
              <a:solidFill>
                <a:schemeClr val="accent1"/>
              </a:solidFill>
            </a:rPr>
            <a:t>Misconception:</a:t>
          </a:r>
          <a:r>
            <a:rPr lang="en-US" sz="1600" b="0" kern="1200" dirty="0"/>
            <a:t> Children can only get support if they have a diagnosis</a:t>
          </a:r>
          <a:endParaRPr lang="en-GB" sz="1600" b="0" kern="1200" dirty="0"/>
        </a:p>
      </dsp:txBody>
      <dsp:txXfrm>
        <a:off x="206944" y="4104085"/>
        <a:ext cx="2297674" cy="16096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F0B25-1309-4D6A-B688-EEE645DA7044}">
      <dsp:nvSpPr>
        <dsp:cNvPr id="0" name=""/>
        <dsp:cNvSpPr/>
      </dsp:nvSpPr>
      <dsp:spPr>
        <a:xfrm>
          <a:off x="767784" y="0"/>
          <a:ext cx="7763765" cy="64559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/>
            <a:t>Will aim to: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/>
            <a:t>Remove assumed diagnosis by the referrer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/>
            <a:t>Reduce waiting times for assessment and diagnosis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/>
            <a:t>Provide a single point of referral for all Neurodevelopmental Conditions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/>
            <a:t>Streamline the assessment process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/>
            <a:t>Reduce the number of inappropriate referrals reaching the Community Paediatricians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/>
            <a:t>Provide a multi-disciplinary assessment at the earliest point</a:t>
          </a:r>
        </a:p>
      </dsp:txBody>
      <dsp:txXfrm>
        <a:off x="1904761" y="945448"/>
        <a:ext cx="5489811" cy="4565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70902-D2CE-4810-B350-57375BBD6B23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20D67-A1FC-48BB-86D5-A0219E6BCF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34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Swindon population aged 0 to 18 years will increase from 54,222 to 58,273 by 2031.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150% over national benchmarks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2018/19, 1,108 referrals were made to the Community Paediatric Service. 739 referrals were accepted during this period.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of June 2019, they are seeing patients who have been waiting since January 2018.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20D67-A1FC-48BB-86D5-A0219E6BCFA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313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59634-B223-4F72-8954-9AEF3C879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6BED1-7677-4DB2-BBB7-F40A2C805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84016-EB89-4CE1-95A1-144EE995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6021A-E522-4967-8E96-B717EE5A9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16716-1CDD-446D-8665-1EC6DF9F8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05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F67EC-6503-4A15-BC28-A12523FD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6801E-9DA7-4E78-B772-DE301E3CD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53FCC-7852-46DA-8A5F-2F0A8BC0C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CE8BC-2A4F-4FA9-BE55-76D420B6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F758D-D1C5-43DF-8C24-48569D3D2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26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EE59EB-7092-4331-A17D-375BA407E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A84F1-C765-4FCB-A8E4-F6F09BB66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4230F-6A45-4CCF-BC73-1D04146A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C523E-A4E6-4466-86F4-64EC26FA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EA2C7-74B4-4CFB-B7EF-0E9C1BCF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11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F4976-ED21-4448-99B4-C05D25EF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C59FD-4C7E-4337-AB33-32F7D5A5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48586-A1C0-484B-A2A2-DB5582C9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2361A-C6B1-44AD-84BD-9B071203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20DD0-5743-4EFB-9596-9FD6569AE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9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FB09-B50B-42F3-90C6-38DBD2841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B86CA-03CA-4B05-B4EC-FC2E6EC39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2E213-0D69-4CF0-91FB-CCAC6EE9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6C4E0-0F4A-4D2E-AB1A-E79A81F5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76B6B-83A8-4F8E-9B7F-950DDAD10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99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22A54-0379-4F08-8B69-BD04F0691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E549E-33CE-498C-A044-CF6D09E43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07538-4BB0-43F8-BD86-796D177D8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9C5A9-AC2A-43FF-B8A3-B72565ED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DFF70-6383-49C5-929C-3BBBA15F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E3D02-B2BD-4A94-87CF-1D9911BF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74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8F1A-4E29-4622-A400-CEC60119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E35DA-4D56-4376-8B1D-ECEB1AC95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542F5-A9CE-45DE-98AE-BBEB5B375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89A565-57F2-4257-BC39-4ED7A6180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29E4C4-39F4-43D5-98A4-05E0C09DAE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5C4A8-A954-4AB6-A569-9EC6D9F9D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736591-5C0F-4546-ABF3-B0F4503F9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68538F-BD57-4DB7-8761-BE827441A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6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DE92-4AAE-4704-98FB-75C439695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DFD5F2-43A9-464A-A5C5-F8FA0A863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73F3C-457A-4544-9345-1EA8C5790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6C2E3-73F6-4F86-A394-7A9D748D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3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347027-79F5-4581-88EE-5986A8C20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4BA273-1C8B-4B30-A62E-0A3FCDCD5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C53C3-1E0C-4645-88DB-AC7C84AB6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5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EFFAB-859E-4411-BE27-8D012FCBE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D264A-8F36-4489-A02B-33D78F57E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F0AE7-A912-48C3-BFA0-E941A727A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35B0A-5458-4D74-8556-EAAFEA003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A6C23B-D6F9-40E4-ABBD-E2FA6E91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6B4BF-9279-44D4-8116-5375FAB9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3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7D3D8-9246-4C8A-9F80-2638B1396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5AF87-0210-4E3F-BEB7-9E3545152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03FB3F-BE0B-40E4-B57C-5C3044111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20D27C-652A-4288-AC29-E8F17246E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13DDA-E2DA-41CD-9BB6-D2E718918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E5FE2-1842-4C9A-BD87-B4840E1E3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8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96BEF7-0973-4295-84CA-C617DF51B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BFA11-D02C-4CB3-BBDA-594EEE7BB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C170D-FE38-4304-9987-848ECFB72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366B3-7ECC-4AFA-A6F1-6039453E383D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A7627-91E3-44D0-8198-6AF062A945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B1EFC-65E3-4BC9-8A06-46421D386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67B3-373E-4217-98F4-7748E12A53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09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0724"/>
            <a:ext cx="9144000" cy="827148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Swindon Neurodevelopmental Pathway</a:t>
            </a:r>
          </a:p>
        </p:txBody>
      </p:sp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E392E379-33D2-40C9-8960-B354E08751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6" b="30713"/>
          <a:stretch/>
        </p:blipFill>
        <p:spPr>
          <a:xfrm>
            <a:off x="9720072" y="1"/>
            <a:ext cx="2357628" cy="1033272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id="{9C9B5575-0B82-4A6B-904B-2D97EF9D7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57871"/>
            <a:ext cx="9144000" cy="2847705"/>
          </a:xfrm>
        </p:spPr>
        <p:txBody>
          <a:bodyPr>
            <a:normAutofit lnSpcReduction="10000"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Designed Together</a:t>
            </a:r>
          </a:p>
          <a:p>
            <a:endParaRPr lang="en-GB" dirty="0"/>
          </a:p>
          <a:p>
            <a:r>
              <a:rPr lang="en-US" sz="1900" dirty="0">
                <a:solidFill>
                  <a:schemeClr val="accent1"/>
                </a:solidFill>
              </a:rPr>
              <a:t>Links to WSOA Priority 1.1 and Priorities 6.5/6.7</a:t>
            </a:r>
          </a:p>
          <a:p>
            <a:endParaRPr lang="en-US" dirty="0"/>
          </a:p>
          <a:p>
            <a:r>
              <a:rPr lang="en-US" i="1" dirty="0"/>
              <a:t>“Climbing a mountain is hard, just like achieving our dreams, but we shouldn’t let things stand in our way and in the end it is worth it”</a:t>
            </a:r>
          </a:p>
          <a:p>
            <a:r>
              <a:rPr lang="en-US" sz="1900" dirty="0"/>
              <a:t>Advice from Falcon Class, Uplands School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C2249C-D385-4343-BFB0-0E5D1F0D6F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522" y="178716"/>
            <a:ext cx="909301" cy="9093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65EAC1-E02B-4B7A-866F-918121F8F3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67" y="178717"/>
            <a:ext cx="1856362" cy="55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1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079787-08AB-4576-B7D6-2E8C25EFF0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5139"/>
          <a:stretch/>
        </p:blipFill>
        <p:spPr>
          <a:xfrm>
            <a:off x="1755712" y="0"/>
            <a:ext cx="8680575" cy="646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31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0F3C09-7914-48E8-A384-DFE4436A43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088"/>
          <a:stretch/>
        </p:blipFill>
        <p:spPr>
          <a:xfrm>
            <a:off x="966158" y="0"/>
            <a:ext cx="9858700" cy="600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56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58" y="1605781"/>
            <a:ext cx="2109127" cy="3646437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The Referral Process</a:t>
            </a:r>
            <a:br>
              <a:rPr lang="en-GB" sz="3200" dirty="0">
                <a:solidFill>
                  <a:schemeClr val="accent1"/>
                </a:solidFill>
              </a:rPr>
            </a:br>
            <a:r>
              <a:rPr lang="en-GB" sz="3200" dirty="0">
                <a:solidFill>
                  <a:schemeClr val="accent1"/>
                </a:solidFill>
              </a:rPr>
              <a:t/>
            </a:r>
            <a:br>
              <a:rPr lang="en-GB" sz="3200" dirty="0">
                <a:solidFill>
                  <a:schemeClr val="accent1"/>
                </a:solidFill>
              </a:rPr>
            </a:br>
            <a:r>
              <a:rPr lang="en-GB" sz="3200" dirty="0">
                <a:solidFill>
                  <a:schemeClr val="accent1"/>
                </a:solidFill>
              </a:rPr>
              <a:t>What we need from referrers</a:t>
            </a:r>
            <a:br>
              <a:rPr lang="en-GB" sz="3200" dirty="0">
                <a:solidFill>
                  <a:schemeClr val="accent1"/>
                </a:solidFill>
              </a:rPr>
            </a:br>
            <a:endParaRPr lang="en-GB" sz="3200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2146194" y="607070"/>
            <a:ext cx="0" cy="5532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F090570-D9A6-4913-9772-870EC3DCA7D8}"/>
              </a:ext>
            </a:extLst>
          </p:cNvPr>
          <p:cNvSpPr txBox="1">
            <a:spLocks/>
          </p:cNvSpPr>
          <p:nvPr/>
        </p:nvSpPr>
        <p:spPr>
          <a:xfrm>
            <a:off x="2294627" y="305068"/>
            <a:ext cx="921409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/>
                </a:solidFill>
              </a:rPr>
              <a:t>The new referral form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Describe what you see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What are the difficulties the parent sees?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How is this affecting the child in other environments i.e. school?</a:t>
            </a:r>
          </a:p>
          <a:p>
            <a:r>
              <a:rPr lang="en-GB" sz="2000" b="1" dirty="0">
                <a:solidFill>
                  <a:schemeClr val="accent5"/>
                </a:solidFill>
              </a:rPr>
              <a:t>Supporting documentation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Evidence that the above symptoms are significantly impacting school functioning, such that teachers feel that this is holding a child back academically and socially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Evidence that the above symptoms are significantly impacting the home environment and any support the parents have accessed to address these behaviour traits.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Evidence that previous services have been involved, i.e. Educational Psychologist/Behaviour Support Service, with current behaviour plan and outcomes</a:t>
            </a:r>
          </a:p>
          <a:p>
            <a:r>
              <a:rPr lang="en-US" sz="2000" b="1" dirty="0">
                <a:solidFill>
                  <a:schemeClr val="accent5"/>
                </a:solidFill>
              </a:rPr>
              <a:t>Copies of relevant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Early Help Record and Plan		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Core Standards documentation (schools)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School Nurse/Health Visitor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Education Psychologist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Speech and Language Therapy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TAMHS/CAMHS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i="1" dirty="0"/>
              <a:t>SEN Plan</a:t>
            </a:r>
          </a:p>
        </p:txBody>
      </p:sp>
    </p:spTree>
    <p:extLst>
      <p:ext uri="{BB962C8B-B14F-4D97-AF65-F5344CB8AC3E}">
        <p14:creationId xmlns:p14="http://schemas.microsoft.com/office/powerpoint/2010/main" val="2954212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58" y="1605781"/>
            <a:ext cx="2827366" cy="3646437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The Referral Process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3048000" y="493776"/>
            <a:ext cx="0" cy="5532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5F513-EB4A-4CB0-B01E-E138FF712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0" y="493776"/>
            <a:ext cx="8423691" cy="6027794"/>
          </a:xfrm>
        </p:spPr>
        <p:txBody>
          <a:bodyPr>
            <a:normAutofit/>
          </a:bodyPr>
          <a:lstStyle/>
          <a:p>
            <a:r>
              <a:rPr lang="en-GB" dirty="0"/>
              <a:t>For GPs via ERS</a:t>
            </a:r>
          </a:p>
          <a:p>
            <a:r>
              <a:rPr lang="en-GB" dirty="0"/>
              <a:t>For all other referrals, including schools, by post to:</a:t>
            </a:r>
          </a:p>
          <a:p>
            <a:pPr marL="457200" lvl="1" indent="0" hangingPunct="0">
              <a:buNone/>
            </a:pPr>
            <a:r>
              <a:rPr lang="en-GB" sz="1800" dirty="0"/>
              <a:t>Referral Management Centre</a:t>
            </a:r>
          </a:p>
          <a:p>
            <a:pPr marL="457200" lvl="1" indent="0" hangingPunct="0">
              <a:buNone/>
            </a:pPr>
            <a:r>
              <a:rPr lang="en-GB" sz="1800" dirty="0"/>
              <a:t>Swindon Clinical Commissioning Group</a:t>
            </a:r>
          </a:p>
          <a:p>
            <a:pPr marL="457200" lvl="1" indent="0" hangingPunct="0">
              <a:buNone/>
            </a:pPr>
            <a:r>
              <a:rPr lang="en-GB" sz="1800" dirty="0"/>
              <a:t>The Pierre Simonet Building</a:t>
            </a:r>
          </a:p>
          <a:p>
            <a:pPr marL="457200" lvl="1" indent="0" hangingPunct="0">
              <a:buNone/>
            </a:pPr>
            <a:r>
              <a:rPr lang="en-GB" sz="1800" dirty="0"/>
              <a:t>Latham Road</a:t>
            </a:r>
          </a:p>
          <a:p>
            <a:pPr marL="457200" lvl="1" indent="0" hangingPunct="0">
              <a:buNone/>
            </a:pPr>
            <a:r>
              <a:rPr lang="en-GB" sz="1800" dirty="0"/>
              <a:t>SWINDON   </a:t>
            </a:r>
          </a:p>
          <a:p>
            <a:pPr marL="457200" lvl="1" indent="0" hangingPunct="0">
              <a:buNone/>
            </a:pPr>
            <a:r>
              <a:rPr lang="en-GB" sz="1800" dirty="0"/>
              <a:t>SN25 4DL</a:t>
            </a:r>
          </a:p>
          <a:p>
            <a:r>
              <a:rPr lang="en-GB" dirty="0"/>
              <a:t>All referrals will be triaged against a list of criteria within 3 days of receipt </a:t>
            </a:r>
          </a:p>
          <a:p>
            <a:r>
              <a:rPr lang="en-GB" dirty="0"/>
              <a:t>If accepted, the referral will then be considered by a Multi-disciplinary Team of Clinicians who will agree the next steps for the child</a:t>
            </a:r>
          </a:p>
          <a:p>
            <a:r>
              <a:rPr lang="en-GB" dirty="0"/>
              <a:t>If rejected, you may be asked to provide more documentation to support the referral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693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C9B5575-0B82-4A6B-904B-2D97EF9D7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688535"/>
            <a:ext cx="6801612" cy="536125"/>
          </a:xfrm>
        </p:spPr>
        <p:txBody>
          <a:bodyPr>
            <a:normAutofit lnSpcReduction="10000"/>
          </a:bodyPr>
          <a:lstStyle/>
          <a:p>
            <a:r>
              <a:rPr lang="en-GB" sz="3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Any questions?</a:t>
            </a:r>
          </a:p>
          <a:p>
            <a:endParaRPr lang="en-GB" sz="1800" dirty="0">
              <a:solidFill>
                <a:srgbClr val="FFFFFF"/>
              </a:solidFill>
            </a:endParaRPr>
          </a:p>
        </p:txBody>
      </p:sp>
      <p:pic>
        <p:nvPicPr>
          <p:cNvPr id="2" name="Picture 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50CBF32-DEA6-41E6-A203-F25A738F6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15593"/>
            <a:ext cx="5291667" cy="2645833"/>
          </a:xfrm>
          <a:prstGeom prst="rect">
            <a:avLst/>
          </a:prstGeom>
        </p:spPr>
      </p:pic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E392E379-33D2-40C9-8960-B354E087512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6" b="30713"/>
          <a:stretch/>
        </p:blipFill>
        <p:spPr>
          <a:xfrm>
            <a:off x="6256868" y="1071743"/>
            <a:ext cx="5316388" cy="233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8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154C7-68D7-4583-A8F2-11A45213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7424" y="1064327"/>
            <a:ext cx="7996694" cy="469811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sz="3500" dirty="0"/>
              <a:t>To share the work on re-designing the pathway for neurodevelopmental conditions assessment and diagnosis</a:t>
            </a:r>
          </a:p>
          <a:p>
            <a:pPr>
              <a:lnSpc>
                <a:spcPct val="110000"/>
              </a:lnSpc>
            </a:pPr>
            <a:r>
              <a:rPr lang="en-US" sz="3500" dirty="0"/>
              <a:t>To work together to ensure successful implementation of this pathway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58" y="1605781"/>
            <a:ext cx="2827366" cy="3646437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Aim of this session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3048000" y="484632"/>
            <a:ext cx="0" cy="5568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70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4D7BE6-C480-47FE-A30F-4D1014004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613507"/>
              </p:ext>
            </p:extLst>
          </p:nvPr>
        </p:nvGraphicFramePr>
        <p:xfrm>
          <a:off x="2924357" y="284672"/>
          <a:ext cx="8807564" cy="6331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57" y="1605781"/>
            <a:ext cx="2359293" cy="3646437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</a:rPr>
              <a:t>Background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2763329" y="644652"/>
            <a:ext cx="0" cy="5568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19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48" y="1550917"/>
            <a:ext cx="2004739" cy="3646437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What we did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2202611" y="642840"/>
            <a:ext cx="0" cy="55229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A8CFE91-83F3-46BC-82DD-01DD984348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02610" y="120771"/>
          <a:ext cx="9906537" cy="6398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300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0281" y="1605781"/>
            <a:ext cx="1746816" cy="3646437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What we heard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1696535" y="466639"/>
            <a:ext cx="0" cy="59207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7BF8204-C158-49C5-8622-406EBF675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58" y="1605781"/>
            <a:ext cx="3091969" cy="332591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8BEF849-9EFE-4E50-84AD-D2EA6F951135}"/>
              </a:ext>
            </a:extLst>
          </p:cNvPr>
          <p:cNvSpPr/>
          <p:nvPr/>
        </p:nvSpPr>
        <p:spPr>
          <a:xfrm>
            <a:off x="4701809" y="2297040"/>
            <a:ext cx="2276371" cy="215560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dirty="0"/>
              <a:t>Some of the key themes that came out of those workshops included: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36A1A73-7F69-4278-A14D-6678D71833C2}"/>
              </a:ext>
            </a:extLst>
          </p:cNvPr>
          <p:cNvSpPr/>
          <p:nvPr/>
        </p:nvSpPr>
        <p:spPr>
          <a:xfrm>
            <a:off x="8360674" y="188136"/>
            <a:ext cx="2318828" cy="20643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/>
              <a:t>Better communication – parents didn’t know they were on a waiting list, how long it was or that their referral had been received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169F23F-3AB7-42F5-BAA2-8DF52434166D}"/>
              </a:ext>
            </a:extLst>
          </p:cNvPr>
          <p:cNvSpPr/>
          <p:nvPr/>
        </p:nvSpPr>
        <p:spPr>
          <a:xfrm>
            <a:off x="6554098" y="267455"/>
            <a:ext cx="1489496" cy="13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/>
              <a:t>Early support whilst waiting for a diagnosis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49E367-AB9E-4C09-88C3-853D120799B6}"/>
              </a:ext>
            </a:extLst>
          </p:cNvPr>
          <p:cNvSpPr/>
          <p:nvPr/>
        </p:nvSpPr>
        <p:spPr>
          <a:xfrm>
            <a:off x="4395254" y="267455"/>
            <a:ext cx="1489496" cy="13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/>
              <a:t>Desire for a single point of contact for triage 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8BFAB29-8AB2-4924-B412-F8E93E34E185}"/>
              </a:ext>
            </a:extLst>
          </p:cNvPr>
          <p:cNvSpPr/>
          <p:nvPr/>
        </p:nvSpPr>
        <p:spPr>
          <a:xfrm>
            <a:off x="8714460" y="4303619"/>
            <a:ext cx="2170953" cy="20875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/>
              <a:t>Full completion of Early Health Records before referring to a Paediatrician.  Parents do not want to be solely responsible for completion of EHRs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8EBFBAA-513A-4F7C-AC5C-3841531994E1}"/>
              </a:ext>
            </a:extLst>
          </p:cNvPr>
          <p:cNvSpPr/>
          <p:nvPr/>
        </p:nvSpPr>
        <p:spPr>
          <a:xfrm>
            <a:off x="6459981" y="4861483"/>
            <a:ext cx="2045664" cy="1936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/>
              <a:t>Information sharing between providers/agencies – clarity of roles and responsibilities of each contributor to the child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DB2560A-94AA-4CA7-B279-63C057E6F814}"/>
              </a:ext>
            </a:extLst>
          </p:cNvPr>
          <p:cNvSpPr/>
          <p:nvPr/>
        </p:nvSpPr>
        <p:spPr>
          <a:xfrm>
            <a:off x="9682307" y="2239265"/>
            <a:ext cx="2170953" cy="20643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/>
              <a:t>Consistency of approach and experience across the different agencies including schools, health, social care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7DD2CE1-AABC-4380-981A-1F1FAF781802}"/>
              </a:ext>
            </a:extLst>
          </p:cNvPr>
          <p:cNvSpPr/>
          <p:nvPr/>
        </p:nvSpPr>
        <p:spPr>
          <a:xfrm>
            <a:off x="3619986" y="4665372"/>
            <a:ext cx="2340644" cy="2155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/>
              <a:t>Alternative provision/support for those who do not get a diagnosis and to clarify next steps for those that do have a diagnosis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586CC73-B2A4-4C7B-B5BC-B41EB089D892}"/>
              </a:ext>
            </a:extLst>
          </p:cNvPr>
          <p:cNvCxnSpPr>
            <a:cxnSpLocks/>
          </p:cNvCxnSpPr>
          <p:nvPr/>
        </p:nvCxnSpPr>
        <p:spPr>
          <a:xfrm flipH="1" flipV="1">
            <a:off x="5400137" y="1605781"/>
            <a:ext cx="275256" cy="6912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1CE4F1D-CF9A-48F1-B5E4-7A6F34D095E0}"/>
              </a:ext>
            </a:extLst>
          </p:cNvPr>
          <p:cNvCxnSpPr>
            <a:cxnSpLocks/>
          </p:cNvCxnSpPr>
          <p:nvPr/>
        </p:nvCxnSpPr>
        <p:spPr>
          <a:xfrm flipV="1">
            <a:off x="6485368" y="1597851"/>
            <a:ext cx="564790" cy="9107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379F921-EABA-4AE0-9F03-D6BF62EEBB7C}"/>
              </a:ext>
            </a:extLst>
          </p:cNvPr>
          <p:cNvCxnSpPr>
            <a:cxnSpLocks/>
          </p:cNvCxnSpPr>
          <p:nvPr/>
        </p:nvCxnSpPr>
        <p:spPr>
          <a:xfrm flipV="1">
            <a:off x="6845174" y="1888206"/>
            <a:ext cx="1806576" cy="97169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F7E60C9-F7DA-4E8A-AD11-8D958906E997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6978180" y="3268738"/>
            <a:ext cx="2717911" cy="1061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FC40D6F-C695-404A-AE7D-09E0A3E224E5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6901132" y="3743864"/>
            <a:ext cx="2131257" cy="8654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67E5D18-5534-4CAC-9FAD-185B7701459B}"/>
              </a:ext>
            </a:extLst>
          </p:cNvPr>
          <p:cNvCxnSpPr/>
          <p:nvPr/>
        </p:nvCxnSpPr>
        <p:spPr>
          <a:xfrm>
            <a:off x="6554098" y="4224328"/>
            <a:ext cx="496060" cy="7073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DE2248E-E595-4A9F-9672-9CB70E821763}"/>
              </a:ext>
            </a:extLst>
          </p:cNvPr>
          <p:cNvCxnSpPr>
            <a:cxnSpLocks/>
          </p:cNvCxnSpPr>
          <p:nvPr/>
        </p:nvCxnSpPr>
        <p:spPr>
          <a:xfrm flipH="1">
            <a:off x="5400136" y="4417188"/>
            <a:ext cx="155259" cy="4442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07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0EEF565E-6A62-49A5-A5D7-CB67617915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444136"/>
              </p:ext>
            </p:extLst>
          </p:nvPr>
        </p:nvGraphicFramePr>
        <p:xfrm>
          <a:off x="3278038" y="327804"/>
          <a:ext cx="8806101" cy="6142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58" y="1605781"/>
            <a:ext cx="2842373" cy="3646437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What is a Neurodevelopmental Condition?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3048000" y="493776"/>
            <a:ext cx="0" cy="5532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66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3B644F45-A299-40DA-B68D-20DC38A525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297574"/>
              </p:ext>
            </p:extLst>
          </p:nvPr>
        </p:nvGraphicFramePr>
        <p:xfrm>
          <a:off x="2527543" y="235155"/>
          <a:ext cx="9556599" cy="6312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58" y="1605781"/>
            <a:ext cx="2126380" cy="3646437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The main challenges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2435525" y="515342"/>
            <a:ext cx="0" cy="5532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FC45D71-0FD5-4D1A-94FE-2E44C2161FC0}"/>
              </a:ext>
            </a:extLst>
          </p:cNvPr>
          <p:cNvSpPr txBox="1"/>
          <p:nvPr/>
        </p:nvSpPr>
        <p:spPr>
          <a:xfrm>
            <a:off x="6096000" y="3143379"/>
            <a:ext cx="3010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 Light" panose="020F0302020204030204"/>
                <a:ea typeface="+mj-ea"/>
                <a:cs typeface="+mj-cs"/>
              </a:rPr>
              <a:t>challenges</a:t>
            </a:r>
            <a:endParaRPr lang="en-GB" sz="32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2E5630-1784-41FC-BCA2-1A73014A4964}"/>
              </a:ext>
            </a:extLst>
          </p:cNvPr>
          <p:cNvCxnSpPr>
            <a:cxnSpLocks/>
          </p:cNvCxnSpPr>
          <p:nvPr/>
        </p:nvCxnSpPr>
        <p:spPr>
          <a:xfrm>
            <a:off x="5158596" y="2096219"/>
            <a:ext cx="698740" cy="715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FC1532E-BE77-461E-85E2-2F8B2AFD2A6E}"/>
              </a:ext>
            </a:extLst>
          </p:cNvPr>
          <p:cNvCxnSpPr>
            <a:cxnSpLocks/>
          </p:cNvCxnSpPr>
          <p:nvPr/>
        </p:nvCxnSpPr>
        <p:spPr>
          <a:xfrm flipV="1">
            <a:off x="7305842" y="1424626"/>
            <a:ext cx="0" cy="585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F9AE39-6FA1-49AF-B4E3-5BB813684A8E}"/>
              </a:ext>
            </a:extLst>
          </p:cNvPr>
          <p:cNvCxnSpPr>
            <a:cxnSpLocks/>
          </p:cNvCxnSpPr>
          <p:nvPr/>
        </p:nvCxnSpPr>
        <p:spPr>
          <a:xfrm flipV="1">
            <a:off x="8626415" y="2268748"/>
            <a:ext cx="552091" cy="439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B0DF39-B2BD-4EB9-85A9-6ADF452A2CDD}"/>
              </a:ext>
            </a:extLst>
          </p:cNvPr>
          <p:cNvCxnSpPr>
            <a:cxnSpLocks/>
          </p:cNvCxnSpPr>
          <p:nvPr/>
        </p:nvCxnSpPr>
        <p:spPr>
          <a:xfrm flipH="1">
            <a:off x="4756030" y="4183811"/>
            <a:ext cx="669985" cy="621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435243-6987-4D09-8FD3-303428A6A3B0}"/>
              </a:ext>
            </a:extLst>
          </p:cNvPr>
          <p:cNvCxnSpPr/>
          <p:nvPr/>
        </p:nvCxnSpPr>
        <p:spPr>
          <a:xfrm>
            <a:off x="8902460" y="4494362"/>
            <a:ext cx="655608" cy="465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88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58" y="1605781"/>
            <a:ext cx="2126380" cy="3646437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accent1"/>
                </a:solidFill>
              </a:rPr>
              <a:t>Quick Quiz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2435525" y="515342"/>
            <a:ext cx="0" cy="5532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1CA4B9A-A7FE-47E0-BE9F-47C0C4C1693B}"/>
              </a:ext>
            </a:extLst>
          </p:cNvPr>
          <p:cNvSpPr/>
          <p:nvPr/>
        </p:nvSpPr>
        <p:spPr>
          <a:xfrm>
            <a:off x="2878357" y="312703"/>
            <a:ext cx="3436179" cy="506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b="1" dirty="0"/>
              <a:t>Question 1: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Of the numbers of under 5’s referred with query ASD, what percentage actually get a diagnosis of ASD?</a:t>
            </a:r>
          </a:p>
          <a:p>
            <a:pPr>
              <a:lnSpc>
                <a:spcPct val="120000"/>
              </a:lnSpc>
            </a:pPr>
            <a:r>
              <a:rPr lang="en-GB" sz="2400" b="1" dirty="0"/>
              <a:t>Answer:  </a:t>
            </a:r>
            <a:r>
              <a:rPr lang="en-GB" sz="4000" dirty="0">
                <a:solidFill>
                  <a:srgbClr val="FF0000"/>
                </a:solidFill>
              </a:rPr>
              <a:t>50%</a:t>
            </a:r>
          </a:p>
          <a:p>
            <a:pPr>
              <a:lnSpc>
                <a:spcPct val="120000"/>
              </a:lnSpc>
            </a:pPr>
            <a:endParaRPr lang="en-GB" sz="2400" dirty="0"/>
          </a:p>
          <a:p>
            <a:pPr>
              <a:lnSpc>
                <a:spcPct val="120000"/>
              </a:lnSpc>
            </a:pPr>
            <a:endParaRPr lang="en-GB" sz="2400" dirty="0"/>
          </a:p>
          <a:p>
            <a:pPr>
              <a:lnSpc>
                <a:spcPct val="120000"/>
              </a:lnSpc>
            </a:pP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7C94C3-09D6-46C1-B0D1-42E0539A97E7}"/>
              </a:ext>
            </a:extLst>
          </p:cNvPr>
          <p:cNvSpPr txBox="1"/>
          <p:nvPr/>
        </p:nvSpPr>
        <p:spPr>
          <a:xfrm>
            <a:off x="7306575" y="297693"/>
            <a:ext cx="3614462" cy="388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b="1" dirty="0"/>
              <a:t>Question 2: </a:t>
            </a:r>
          </a:p>
          <a:p>
            <a:pPr>
              <a:lnSpc>
                <a:spcPct val="120000"/>
              </a:lnSpc>
            </a:pPr>
            <a:r>
              <a:rPr lang="en-GB" sz="2400" dirty="0"/>
              <a:t>Of the numbers of children and young people over 5 years referred with query ASD, what percentage actually get a diagnosis of ASD?</a:t>
            </a:r>
          </a:p>
          <a:p>
            <a:pPr>
              <a:lnSpc>
                <a:spcPct val="120000"/>
              </a:lnSpc>
            </a:pPr>
            <a:r>
              <a:rPr lang="en-GB" sz="2400" b="1" dirty="0"/>
              <a:t>Answer:  </a:t>
            </a:r>
            <a:r>
              <a:rPr lang="en-GB" sz="4000" dirty="0">
                <a:solidFill>
                  <a:srgbClr val="FF0000"/>
                </a:solidFill>
              </a:rPr>
              <a:t>30%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15EF3C-94D3-4FAC-B116-B81EDE2D7F42}"/>
              </a:ext>
            </a:extLst>
          </p:cNvPr>
          <p:cNvSpPr txBox="1"/>
          <p:nvPr/>
        </p:nvSpPr>
        <p:spPr>
          <a:xfrm>
            <a:off x="2878357" y="4357913"/>
            <a:ext cx="8939831" cy="238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Fact: </a:t>
            </a:r>
            <a:r>
              <a:rPr lang="en-US" sz="2400" dirty="0"/>
              <a:t>Since 1 April 2019, 39% of referrals received have been for ASD </a:t>
            </a:r>
            <a:endParaRPr lang="en-GB" sz="2400" dirty="0"/>
          </a:p>
          <a:p>
            <a:endParaRPr lang="en-GB" sz="2400" dirty="0"/>
          </a:p>
          <a:p>
            <a:r>
              <a:rPr lang="en-US" sz="2400" b="1" dirty="0"/>
              <a:t>Fact</a:t>
            </a:r>
            <a:r>
              <a:rPr lang="en-US" sz="2400" dirty="0"/>
              <a:t>: Since 1 April 2019, 27% referrals received are for ADHD </a:t>
            </a:r>
          </a:p>
          <a:p>
            <a:endParaRPr lang="en-GB" sz="2400" dirty="0"/>
          </a:p>
          <a:p>
            <a:r>
              <a:rPr lang="en-GB" sz="2400" dirty="0"/>
              <a:t>A diagnosis of ADHD is 4-5 times more common than a diagnosis of ASD, yet the Community Paediatricians receive more referrals for ASD</a:t>
            </a:r>
          </a:p>
        </p:txBody>
      </p:sp>
    </p:spTree>
    <p:extLst>
      <p:ext uri="{BB962C8B-B14F-4D97-AF65-F5344CB8AC3E}">
        <p14:creationId xmlns:p14="http://schemas.microsoft.com/office/powerpoint/2010/main" val="345040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FBD15A6B-DDAB-46D0-A3DD-BC7257174D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897807"/>
              </p:ext>
            </p:extLst>
          </p:nvPr>
        </p:nvGraphicFramePr>
        <p:xfrm>
          <a:off x="2656937" y="238174"/>
          <a:ext cx="9868618" cy="6455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E0825E73-D602-4C16-B5EF-54D53006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48" y="1605781"/>
            <a:ext cx="2201979" cy="3646437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</a:rPr>
              <a:t>The New Pathway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CCF60A-8A1A-4899-9279-D27AFA3E344F}"/>
              </a:ext>
            </a:extLst>
          </p:cNvPr>
          <p:cNvCxnSpPr>
            <a:cxnSpLocks/>
          </p:cNvCxnSpPr>
          <p:nvPr/>
        </p:nvCxnSpPr>
        <p:spPr>
          <a:xfrm>
            <a:off x="2513163" y="597293"/>
            <a:ext cx="0" cy="5532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805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937</Words>
  <Application>Microsoft Office PowerPoint</Application>
  <PresentationFormat>Widescreen</PresentationFormat>
  <Paragraphs>108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Swindon Neurodevelopmental Pathway</vt:lpstr>
      <vt:lpstr>Aim of this session</vt:lpstr>
      <vt:lpstr>Background</vt:lpstr>
      <vt:lpstr>What we did</vt:lpstr>
      <vt:lpstr>What we heard</vt:lpstr>
      <vt:lpstr>What is a Neurodevelopmental Condition?</vt:lpstr>
      <vt:lpstr>The main challenges</vt:lpstr>
      <vt:lpstr>Quick Quiz</vt:lpstr>
      <vt:lpstr>The New Pathway</vt:lpstr>
      <vt:lpstr>PowerPoint Presentation</vt:lpstr>
      <vt:lpstr>PowerPoint Presentation</vt:lpstr>
      <vt:lpstr>The Referral Process  What we need from referrers </vt:lpstr>
      <vt:lpstr>The Referral Process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Swindon Neurodevelopmental Pathway</dc:title>
  <dc:creator>Sally Smith</dc:creator>
  <cp:lastModifiedBy>Alison Bruce</cp:lastModifiedBy>
  <cp:revision>8</cp:revision>
  <dcterms:created xsi:type="dcterms:W3CDTF">2019-06-24T08:53:22Z</dcterms:created>
  <dcterms:modified xsi:type="dcterms:W3CDTF">2023-12-11T15:06:30Z</dcterms:modified>
</cp:coreProperties>
</file>