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62" r:id="rId3"/>
    <p:sldId id="268" r:id="rId4"/>
    <p:sldId id="271" r:id="rId5"/>
    <p:sldId id="272" r:id="rId6"/>
    <p:sldId id="264" r:id="rId7"/>
    <p:sldId id="265" r:id="rId8"/>
    <p:sldId id="275" r:id="rId9"/>
    <p:sldId id="274" r:id="rId10"/>
    <p:sldId id="267" r:id="rId11"/>
    <p:sldId id="269" r:id="rId12"/>
    <p:sldId id="276" r:id="rId13"/>
    <p:sldId id="273" r:id="rId14"/>
    <p:sldId id="280" r:id="rId15"/>
    <p:sldId id="281" r:id="rId16"/>
    <p:sldId id="282" r:id="rId17"/>
    <p:sldId id="283" r:id="rId18"/>
    <p:sldId id="284" r:id="rId19"/>
    <p:sldId id="285" r:id="rId20"/>
    <p:sldId id="286" r:id="rId21"/>
    <p:sldId id="287" r:id="rId22"/>
    <p:sldId id="288" r:id="rId23"/>
    <p:sldId id="27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01EFCB-1BB9-4A48-B39B-C38B03DA8B4C}" v="102" dt="2021-03-10T16:02:32.583"/>
    <p1510:client id="{F6783844-0DD8-4F38-B5EE-37ED0E40960A}" v="61" dt="2021-03-21T18:09:11.4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662" autoAdjust="0"/>
  </p:normalViewPr>
  <p:slideViewPr>
    <p:cSldViewPr snapToGrid="0">
      <p:cViewPr varScale="1">
        <p:scale>
          <a:sx n="71" d="100"/>
          <a:sy n="71" d="100"/>
        </p:scale>
        <p:origin x="6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6701EFCB-1BB9-4A48-B39B-C38B03DA8B4C}"/>
    <pc:docChg chg="modSld">
      <pc:chgData name="" userId="" providerId="" clId="Web-{6701EFCB-1BB9-4A48-B39B-C38B03DA8B4C}" dt="2021-03-10T16:02:29.927" v="48" actId="20577"/>
      <pc:docMkLst>
        <pc:docMk/>
      </pc:docMkLst>
      <pc:sldChg chg="modSp">
        <pc:chgData name="" userId="" providerId="" clId="Web-{6701EFCB-1BB9-4A48-B39B-C38B03DA8B4C}" dt="2021-03-10T15:54:35.229" v="14" actId="20577"/>
        <pc:sldMkLst>
          <pc:docMk/>
          <pc:sldMk cId="4000451574" sldId="262"/>
        </pc:sldMkLst>
        <pc:spChg chg="mod">
          <ac:chgData name="" userId="" providerId="" clId="Web-{6701EFCB-1BB9-4A48-B39B-C38B03DA8B4C}" dt="2021-03-10T15:54:35.229" v="14" actId="20577"/>
          <ac:spMkLst>
            <pc:docMk/>
            <pc:sldMk cId="4000451574" sldId="262"/>
            <ac:spMk id="4" creationId="{00000000-0000-0000-0000-000000000000}"/>
          </ac:spMkLst>
        </pc:spChg>
      </pc:sldChg>
      <pc:sldChg chg="modSp">
        <pc:chgData name="" userId="" providerId="" clId="Web-{6701EFCB-1BB9-4A48-B39B-C38B03DA8B4C}" dt="2021-03-10T15:54:02.430" v="6" actId="20577"/>
        <pc:sldMkLst>
          <pc:docMk/>
          <pc:sldMk cId="3143332946" sldId="263"/>
        </pc:sldMkLst>
        <pc:spChg chg="mod">
          <ac:chgData name="" userId="" providerId="" clId="Web-{6701EFCB-1BB9-4A48-B39B-C38B03DA8B4C}" dt="2021-03-10T15:54:02.430" v="6" actId="20577"/>
          <ac:spMkLst>
            <pc:docMk/>
            <pc:sldMk cId="3143332946" sldId="263"/>
            <ac:spMk id="7" creationId="{00000000-0000-0000-0000-000000000000}"/>
          </ac:spMkLst>
        </pc:spChg>
      </pc:sldChg>
      <pc:sldChg chg="modSp">
        <pc:chgData name="" userId="" providerId="" clId="Web-{6701EFCB-1BB9-4A48-B39B-C38B03DA8B4C}" dt="2021-03-10T16:02:29.927" v="48" actId="20577"/>
        <pc:sldMkLst>
          <pc:docMk/>
          <pc:sldMk cId="300977633" sldId="264"/>
        </pc:sldMkLst>
        <pc:spChg chg="mod">
          <ac:chgData name="" userId="" providerId="" clId="Web-{6701EFCB-1BB9-4A48-B39B-C38B03DA8B4C}" dt="2021-03-10T16:02:29.927" v="48" actId="20577"/>
          <ac:spMkLst>
            <pc:docMk/>
            <pc:sldMk cId="300977633" sldId="264"/>
            <ac:spMk id="4" creationId="{00000000-0000-0000-0000-000000000000}"/>
          </ac:spMkLst>
        </pc:spChg>
        <pc:spChg chg="mod">
          <ac:chgData name="" userId="" providerId="" clId="Web-{6701EFCB-1BB9-4A48-B39B-C38B03DA8B4C}" dt="2021-03-10T15:56:11.672" v="23" actId="14100"/>
          <ac:spMkLst>
            <pc:docMk/>
            <pc:sldMk cId="300977633" sldId="264"/>
            <ac:spMk id="6" creationId="{00000000-0000-0000-0000-000000000000}"/>
          </ac:spMkLst>
        </pc:spChg>
      </pc:sldChg>
      <pc:sldChg chg="modSp">
        <pc:chgData name="" userId="" providerId="" clId="Web-{6701EFCB-1BB9-4A48-B39B-C38B03DA8B4C}" dt="2021-03-10T15:53:31.897" v="0" actId="20577"/>
        <pc:sldMkLst>
          <pc:docMk/>
          <pc:sldMk cId="4212047051" sldId="268"/>
        </pc:sldMkLst>
        <pc:spChg chg="mod">
          <ac:chgData name="" userId="" providerId="" clId="Web-{6701EFCB-1BB9-4A48-B39B-C38B03DA8B4C}" dt="2021-03-10T15:53:31.897" v="0" actId="20577"/>
          <ac:spMkLst>
            <pc:docMk/>
            <pc:sldMk cId="4212047051" sldId="268"/>
            <ac:spMk id="4" creationId="{00000000-0000-0000-0000-000000000000}"/>
          </ac:spMkLst>
        </pc:spChg>
      </pc:sldChg>
      <pc:sldChg chg="modSp">
        <pc:chgData name="" userId="" providerId="" clId="Web-{6701EFCB-1BB9-4A48-B39B-C38B03DA8B4C}" dt="2021-03-10T15:55:12.309" v="16" actId="20577"/>
        <pc:sldMkLst>
          <pc:docMk/>
          <pc:sldMk cId="1698792214" sldId="271"/>
        </pc:sldMkLst>
        <pc:spChg chg="mod">
          <ac:chgData name="" userId="" providerId="" clId="Web-{6701EFCB-1BB9-4A48-B39B-C38B03DA8B4C}" dt="2021-03-10T15:55:12.309" v="16" actId="20577"/>
          <ac:spMkLst>
            <pc:docMk/>
            <pc:sldMk cId="1698792214" sldId="271"/>
            <ac:spMk id="4" creationId="{00000000-0000-0000-0000-000000000000}"/>
          </ac:spMkLst>
        </pc:spChg>
      </pc:sldChg>
      <pc:sldChg chg="modSp">
        <pc:chgData name="" userId="" providerId="" clId="Web-{6701EFCB-1BB9-4A48-B39B-C38B03DA8B4C}" dt="2021-03-10T15:58:19.444" v="24" actId="20577"/>
        <pc:sldMkLst>
          <pc:docMk/>
          <pc:sldMk cId="701310917" sldId="280"/>
        </pc:sldMkLst>
        <pc:spChg chg="mod">
          <ac:chgData name="" userId="" providerId="" clId="Web-{6701EFCB-1BB9-4A48-B39B-C38B03DA8B4C}" dt="2021-03-10T15:58:19.444" v="24" actId="20577"/>
          <ac:spMkLst>
            <pc:docMk/>
            <pc:sldMk cId="701310917" sldId="280"/>
            <ac:spMk id="2" creationId="{00000000-0000-0000-0000-000000000000}"/>
          </ac:spMkLst>
        </pc:spChg>
      </pc:sldChg>
      <pc:sldChg chg="modSp">
        <pc:chgData name="" userId="" providerId="" clId="Web-{6701EFCB-1BB9-4A48-B39B-C38B03DA8B4C}" dt="2021-03-10T15:59:17.885" v="26" actId="20577"/>
        <pc:sldMkLst>
          <pc:docMk/>
          <pc:sldMk cId="3763736176" sldId="284"/>
        </pc:sldMkLst>
        <pc:spChg chg="mod">
          <ac:chgData name="" userId="" providerId="" clId="Web-{6701EFCB-1BB9-4A48-B39B-C38B03DA8B4C}" dt="2021-03-10T15:59:17.885" v="26" actId="20577"/>
          <ac:spMkLst>
            <pc:docMk/>
            <pc:sldMk cId="3763736176" sldId="284"/>
            <ac:spMk id="6" creationId="{00000000-0000-0000-0000-000000000000}"/>
          </ac:spMkLst>
        </pc:spChg>
      </pc:sldChg>
      <pc:sldChg chg="modSp">
        <pc:chgData name="" userId="" providerId="" clId="Web-{6701EFCB-1BB9-4A48-B39B-C38B03DA8B4C}" dt="2021-03-10T16:00:50.343" v="39" actId="20577"/>
        <pc:sldMkLst>
          <pc:docMk/>
          <pc:sldMk cId="1202747757" sldId="286"/>
        </pc:sldMkLst>
        <pc:spChg chg="mod">
          <ac:chgData name="" userId="" providerId="" clId="Web-{6701EFCB-1BB9-4A48-B39B-C38B03DA8B4C}" dt="2021-03-10T16:00:50.343" v="39" actId="20577"/>
          <ac:spMkLst>
            <pc:docMk/>
            <pc:sldMk cId="1202747757" sldId="286"/>
            <ac:spMk id="2" creationId="{00000000-0000-0000-0000-000000000000}"/>
          </ac:spMkLst>
        </pc:spChg>
      </pc:sldChg>
      <pc:sldChg chg="modSp">
        <pc:chgData name="" userId="" providerId="" clId="Web-{6701EFCB-1BB9-4A48-B39B-C38B03DA8B4C}" dt="2021-03-10T16:00:16.451" v="32" actId="20577"/>
        <pc:sldMkLst>
          <pc:docMk/>
          <pc:sldMk cId="2811821356" sldId="287"/>
        </pc:sldMkLst>
        <pc:spChg chg="mod">
          <ac:chgData name="" userId="" providerId="" clId="Web-{6701EFCB-1BB9-4A48-B39B-C38B03DA8B4C}" dt="2021-03-10T16:00:16.451" v="32" actId="20577"/>
          <ac:spMkLst>
            <pc:docMk/>
            <pc:sldMk cId="2811821356" sldId="287"/>
            <ac:spMk id="2" creationId="{00000000-0000-0000-0000-000000000000}"/>
          </ac:spMkLst>
        </pc:spChg>
      </pc:sldChg>
    </pc:docChg>
  </pc:docChgLst>
  <pc:docChgLst>
    <pc:chgData name="Swindon Families" userId="544763827fa0f35a" providerId="Windows Live" clId="Web-{F6783844-0DD8-4F38-B5EE-37ED0E40960A}"/>
    <pc:docChg chg="modSld sldOrd">
      <pc:chgData name="Swindon Families" userId="544763827fa0f35a" providerId="Windows Live" clId="Web-{F6783844-0DD8-4F38-B5EE-37ED0E40960A}" dt="2021-03-21T18:09:11.416" v="26"/>
      <pc:docMkLst>
        <pc:docMk/>
      </pc:docMkLst>
      <pc:sldChg chg="modSp">
        <pc:chgData name="Swindon Families" userId="544763827fa0f35a" providerId="Windows Live" clId="Web-{F6783844-0DD8-4F38-B5EE-37ED0E40960A}" dt="2021-03-21T18:05:54.100" v="11" actId="20577"/>
        <pc:sldMkLst>
          <pc:docMk/>
          <pc:sldMk cId="4000451574" sldId="262"/>
        </pc:sldMkLst>
        <pc:spChg chg="mod">
          <ac:chgData name="Swindon Families" userId="544763827fa0f35a" providerId="Windows Live" clId="Web-{F6783844-0DD8-4F38-B5EE-37ED0E40960A}" dt="2021-03-21T18:05:54.100" v="11" actId="20577"/>
          <ac:spMkLst>
            <pc:docMk/>
            <pc:sldMk cId="4000451574" sldId="262"/>
            <ac:spMk id="4" creationId="{00000000-0000-0000-0000-000000000000}"/>
          </ac:spMkLst>
        </pc:spChg>
      </pc:sldChg>
      <pc:sldChg chg="modSp">
        <pc:chgData name="Swindon Families" userId="544763827fa0f35a" providerId="Windows Live" clId="Web-{F6783844-0DD8-4F38-B5EE-37ED0E40960A}" dt="2021-03-21T18:05:42.490" v="6" actId="20577"/>
        <pc:sldMkLst>
          <pc:docMk/>
          <pc:sldMk cId="3143332946" sldId="263"/>
        </pc:sldMkLst>
        <pc:spChg chg="mod">
          <ac:chgData name="Swindon Families" userId="544763827fa0f35a" providerId="Windows Live" clId="Web-{F6783844-0DD8-4F38-B5EE-37ED0E40960A}" dt="2021-03-21T18:05:42.490" v="6" actId="20577"/>
          <ac:spMkLst>
            <pc:docMk/>
            <pc:sldMk cId="3143332946" sldId="263"/>
            <ac:spMk id="7" creationId="{00000000-0000-0000-0000-000000000000}"/>
          </ac:spMkLst>
        </pc:spChg>
      </pc:sldChg>
      <pc:sldChg chg="modSp">
        <pc:chgData name="Swindon Families" userId="544763827fa0f35a" providerId="Windows Live" clId="Web-{F6783844-0DD8-4F38-B5EE-37ED0E40960A}" dt="2021-03-21T18:06:05.350" v="12" actId="20577"/>
        <pc:sldMkLst>
          <pc:docMk/>
          <pc:sldMk cId="4212047051" sldId="268"/>
        </pc:sldMkLst>
        <pc:spChg chg="mod">
          <ac:chgData name="Swindon Families" userId="544763827fa0f35a" providerId="Windows Live" clId="Web-{F6783844-0DD8-4F38-B5EE-37ED0E40960A}" dt="2021-03-21T18:06:05.350" v="12" actId="20577"/>
          <ac:spMkLst>
            <pc:docMk/>
            <pc:sldMk cId="4212047051" sldId="268"/>
            <ac:spMk id="4" creationId="{00000000-0000-0000-0000-000000000000}"/>
          </ac:spMkLst>
        </pc:spChg>
      </pc:sldChg>
      <pc:sldChg chg="modSp">
        <pc:chgData name="Swindon Families" userId="544763827fa0f35a" providerId="Windows Live" clId="Web-{F6783844-0DD8-4F38-B5EE-37ED0E40960A}" dt="2021-03-21T18:07:42.586" v="25" actId="20577"/>
        <pc:sldMkLst>
          <pc:docMk/>
          <pc:sldMk cId="701310917" sldId="280"/>
        </pc:sldMkLst>
        <pc:spChg chg="mod">
          <ac:chgData name="Swindon Families" userId="544763827fa0f35a" providerId="Windows Live" clId="Web-{F6783844-0DD8-4F38-B5EE-37ED0E40960A}" dt="2021-03-21T18:07:42.586" v="25" actId="20577"/>
          <ac:spMkLst>
            <pc:docMk/>
            <pc:sldMk cId="701310917" sldId="280"/>
            <ac:spMk id="2" creationId="{00000000-0000-0000-0000-000000000000}"/>
          </ac:spMkLst>
        </pc:spChg>
      </pc:sldChg>
      <pc:sldChg chg="ord">
        <pc:chgData name="Swindon Families" userId="544763827fa0f35a" providerId="Windows Live" clId="Web-{F6783844-0DD8-4F38-B5EE-37ED0E40960A}" dt="2021-03-21T18:09:11.416" v="26"/>
        <pc:sldMkLst>
          <pc:docMk/>
          <pc:sldMk cId="2261435619" sldId="28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F85B8A-669C-40DE-A1ED-3B1E2DD88E3D}" type="datetimeFigureOut">
              <a:rPr lang="en-GB" smtClean="0"/>
              <a:t>26/03/2021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85E8BE-ADB8-4E54-97B5-C4AD9B036E91}" type="slidenum">
              <a:rPr lang="en-GB" smtClean="0"/>
              <a:t>‹#›</a:t>
            </a:fld>
            <a:endParaRPr lang="en-GB"/>
          </a:p>
        </p:txBody>
      </p:sp>
    </p:spTree>
    <p:extLst>
      <p:ext uri="{BB962C8B-B14F-4D97-AF65-F5344CB8AC3E}">
        <p14:creationId xmlns:p14="http://schemas.microsoft.com/office/powerpoint/2010/main" val="98847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2</a:t>
            </a:fld>
            <a:endParaRPr lang="en-GB"/>
          </a:p>
        </p:txBody>
      </p:sp>
    </p:spTree>
    <p:extLst>
      <p:ext uri="{BB962C8B-B14F-4D97-AF65-F5344CB8AC3E}">
        <p14:creationId xmlns:p14="http://schemas.microsoft.com/office/powerpoint/2010/main" val="1038613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11</a:t>
            </a:fld>
            <a:endParaRPr lang="en-GB"/>
          </a:p>
        </p:txBody>
      </p:sp>
    </p:spTree>
    <p:extLst>
      <p:ext uri="{BB962C8B-B14F-4D97-AF65-F5344CB8AC3E}">
        <p14:creationId xmlns:p14="http://schemas.microsoft.com/office/powerpoint/2010/main" val="3814765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13</a:t>
            </a:fld>
            <a:endParaRPr lang="en-GB"/>
          </a:p>
        </p:txBody>
      </p:sp>
    </p:spTree>
    <p:extLst>
      <p:ext uri="{BB962C8B-B14F-4D97-AF65-F5344CB8AC3E}">
        <p14:creationId xmlns:p14="http://schemas.microsoft.com/office/powerpoint/2010/main" val="2387536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14</a:t>
            </a:fld>
            <a:endParaRPr lang="en-GB"/>
          </a:p>
        </p:txBody>
      </p:sp>
    </p:spTree>
    <p:extLst>
      <p:ext uri="{BB962C8B-B14F-4D97-AF65-F5344CB8AC3E}">
        <p14:creationId xmlns:p14="http://schemas.microsoft.com/office/powerpoint/2010/main" val="356970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15</a:t>
            </a:fld>
            <a:endParaRPr lang="en-GB"/>
          </a:p>
        </p:txBody>
      </p:sp>
    </p:spTree>
    <p:extLst>
      <p:ext uri="{BB962C8B-B14F-4D97-AF65-F5344CB8AC3E}">
        <p14:creationId xmlns:p14="http://schemas.microsoft.com/office/powerpoint/2010/main" val="137670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16</a:t>
            </a:fld>
            <a:endParaRPr lang="en-GB"/>
          </a:p>
        </p:txBody>
      </p:sp>
    </p:spTree>
    <p:extLst>
      <p:ext uri="{BB962C8B-B14F-4D97-AF65-F5344CB8AC3E}">
        <p14:creationId xmlns:p14="http://schemas.microsoft.com/office/powerpoint/2010/main" val="1149058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17</a:t>
            </a:fld>
            <a:endParaRPr lang="en-GB"/>
          </a:p>
        </p:txBody>
      </p:sp>
    </p:spTree>
    <p:extLst>
      <p:ext uri="{BB962C8B-B14F-4D97-AF65-F5344CB8AC3E}">
        <p14:creationId xmlns:p14="http://schemas.microsoft.com/office/powerpoint/2010/main" val="40866487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18</a:t>
            </a:fld>
            <a:endParaRPr lang="en-GB"/>
          </a:p>
        </p:txBody>
      </p:sp>
    </p:spTree>
    <p:extLst>
      <p:ext uri="{BB962C8B-B14F-4D97-AF65-F5344CB8AC3E}">
        <p14:creationId xmlns:p14="http://schemas.microsoft.com/office/powerpoint/2010/main" val="3869927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19</a:t>
            </a:fld>
            <a:endParaRPr lang="en-GB"/>
          </a:p>
        </p:txBody>
      </p:sp>
    </p:spTree>
    <p:extLst>
      <p:ext uri="{BB962C8B-B14F-4D97-AF65-F5344CB8AC3E}">
        <p14:creationId xmlns:p14="http://schemas.microsoft.com/office/powerpoint/2010/main" val="621111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20</a:t>
            </a:fld>
            <a:endParaRPr lang="en-GB"/>
          </a:p>
        </p:txBody>
      </p:sp>
    </p:spTree>
    <p:extLst>
      <p:ext uri="{BB962C8B-B14F-4D97-AF65-F5344CB8AC3E}">
        <p14:creationId xmlns:p14="http://schemas.microsoft.com/office/powerpoint/2010/main" val="15071950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21</a:t>
            </a:fld>
            <a:endParaRPr lang="en-GB"/>
          </a:p>
        </p:txBody>
      </p:sp>
    </p:spTree>
    <p:extLst>
      <p:ext uri="{BB962C8B-B14F-4D97-AF65-F5344CB8AC3E}">
        <p14:creationId xmlns:p14="http://schemas.microsoft.com/office/powerpoint/2010/main" val="173402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3</a:t>
            </a:fld>
            <a:endParaRPr lang="en-GB"/>
          </a:p>
        </p:txBody>
      </p:sp>
    </p:spTree>
    <p:extLst>
      <p:ext uri="{BB962C8B-B14F-4D97-AF65-F5344CB8AC3E}">
        <p14:creationId xmlns:p14="http://schemas.microsoft.com/office/powerpoint/2010/main" val="36052366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85E8BE-ADB8-4E54-97B5-C4AD9B036E9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4220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Core Standards outline the Local Authority's expectations of education providers in relation to the identification of SEND and the provision for pupils with SEND. They cover early years through to post-16 and link with The Early Years SENCo Handbook.  The Core Standards are our way of measuring the graduated response that has been implemented.</a:t>
            </a:r>
            <a:r>
              <a:rPr lang="en-GB" baseline="0" dirty="0"/>
              <a:t> </a:t>
            </a:r>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23</a:t>
            </a:fld>
            <a:endParaRPr lang="en-GB"/>
          </a:p>
        </p:txBody>
      </p:sp>
    </p:spTree>
    <p:extLst>
      <p:ext uri="{BB962C8B-B14F-4D97-AF65-F5344CB8AC3E}">
        <p14:creationId xmlns:p14="http://schemas.microsoft.com/office/powerpoint/2010/main" val="307379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4</a:t>
            </a:fld>
            <a:endParaRPr lang="en-GB"/>
          </a:p>
        </p:txBody>
      </p:sp>
    </p:spTree>
    <p:extLst>
      <p:ext uri="{BB962C8B-B14F-4D97-AF65-F5344CB8AC3E}">
        <p14:creationId xmlns:p14="http://schemas.microsoft.com/office/powerpoint/2010/main" val="248908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5</a:t>
            </a:fld>
            <a:endParaRPr lang="en-GB"/>
          </a:p>
        </p:txBody>
      </p:sp>
    </p:spTree>
    <p:extLst>
      <p:ext uri="{BB962C8B-B14F-4D97-AF65-F5344CB8AC3E}">
        <p14:creationId xmlns:p14="http://schemas.microsoft.com/office/powerpoint/2010/main" val="39776955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6</a:t>
            </a:fld>
            <a:endParaRPr lang="en-GB"/>
          </a:p>
        </p:txBody>
      </p:sp>
    </p:spTree>
    <p:extLst>
      <p:ext uri="{BB962C8B-B14F-4D97-AF65-F5344CB8AC3E}">
        <p14:creationId xmlns:p14="http://schemas.microsoft.com/office/powerpoint/2010/main" val="1839150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7</a:t>
            </a:fld>
            <a:endParaRPr lang="en-GB"/>
          </a:p>
        </p:txBody>
      </p:sp>
    </p:spTree>
    <p:extLst>
      <p:ext uri="{BB962C8B-B14F-4D97-AF65-F5344CB8AC3E}">
        <p14:creationId xmlns:p14="http://schemas.microsoft.com/office/powerpoint/2010/main" val="89418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8</a:t>
            </a:fld>
            <a:endParaRPr lang="en-GB"/>
          </a:p>
        </p:txBody>
      </p:sp>
    </p:spTree>
    <p:extLst>
      <p:ext uri="{BB962C8B-B14F-4D97-AF65-F5344CB8AC3E}">
        <p14:creationId xmlns:p14="http://schemas.microsoft.com/office/powerpoint/2010/main" val="250725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9</a:t>
            </a:fld>
            <a:endParaRPr lang="en-GB"/>
          </a:p>
        </p:txBody>
      </p:sp>
    </p:spTree>
    <p:extLst>
      <p:ext uri="{BB962C8B-B14F-4D97-AF65-F5344CB8AC3E}">
        <p14:creationId xmlns:p14="http://schemas.microsoft.com/office/powerpoint/2010/main" val="4240855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B85E8BE-ADB8-4E54-97B5-C4AD9B036E91}" type="slidenum">
              <a:rPr lang="en-GB" smtClean="0"/>
              <a:t>10</a:t>
            </a:fld>
            <a:endParaRPr lang="en-GB"/>
          </a:p>
        </p:txBody>
      </p:sp>
    </p:spTree>
    <p:extLst>
      <p:ext uri="{BB962C8B-B14F-4D97-AF65-F5344CB8AC3E}">
        <p14:creationId xmlns:p14="http://schemas.microsoft.com/office/powerpoint/2010/main" val="23819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2CE7389-C36F-47B9-A981-63598FDD6D6C}"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A0F68-1A8F-4546-8587-E34A4DB9D830}" type="slidenum">
              <a:rPr lang="en-GB" smtClean="0"/>
              <a:t>‹#›</a:t>
            </a:fld>
            <a:endParaRPr lang="en-GB"/>
          </a:p>
        </p:txBody>
      </p:sp>
    </p:spTree>
    <p:extLst>
      <p:ext uri="{BB962C8B-B14F-4D97-AF65-F5344CB8AC3E}">
        <p14:creationId xmlns:p14="http://schemas.microsoft.com/office/powerpoint/2010/main" val="3335770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CE7389-C36F-47B9-A981-63598FDD6D6C}"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A0F68-1A8F-4546-8587-E34A4DB9D830}" type="slidenum">
              <a:rPr lang="en-GB" smtClean="0"/>
              <a:t>‹#›</a:t>
            </a:fld>
            <a:endParaRPr lang="en-GB"/>
          </a:p>
        </p:txBody>
      </p:sp>
    </p:spTree>
    <p:extLst>
      <p:ext uri="{BB962C8B-B14F-4D97-AF65-F5344CB8AC3E}">
        <p14:creationId xmlns:p14="http://schemas.microsoft.com/office/powerpoint/2010/main" val="58621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CE7389-C36F-47B9-A981-63598FDD6D6C}"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A0F68-1A8F-4546-8587-E34A4DB9D830}" type="slidenum">
              <a:rPr lang="en-GB" smtClean="0"/>
              <a:t>‹#›</a:t>
            </a:fld>
            <a:endParaRPr lang="en-GB"/>
          </a:p>
        </p:txBody>
      </p:sp>
    </p:spTree>
    <p:extLst>
      <p:ext uri="{BB962C8B-B14F-4D97-AF65-F5344CB8AC3E}">
        <p14:creationId xmlns:p14="http://schemas.microsoft.com/office/powerpoint/2010/main" val="1595782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a:extLst>
              <a:ext uri="{FF2B5EF4-FFF2-40B4-BE49-F238E27FC236}">
                <a16:creationId xmlns:a16="http://schemas.microsoft.com/office/drawing/2014/main" id="{941938E8-53AA-864F-9921-E48002307B2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7DBD4753-EAE5-684A-BF55-6E17243787D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A19C0F14-0F3D-D240-AABA-7F42E64C9684}"/>
              </a:ext>
            </a:extLst>
          </p:cNvPr>
          <p:cNvSpPr>
            <a:spLocks noGrp="1" noChangeArrowheads="1"/>
          </p:cNvSpPr>
          <p:nvPr>
            <p:ph type="sldNum" sz="quarter" idx="12"/>
          </p:nvPr>
        </p:nvSpPr>
        <p:spPr>
          <a:ln/>
        </p:spPr>
        <p:txBody>
          <a:bodyPr/>
          <a:lstStyle>
            <a:lvl1pPr>
              <a:defRPr/>
            </a:lvl1pPr>
          </a:lstStyle>
          <a:p>
            <a:pPr>
              <a:defRPr/>
            </a:pPr>
            <a:fld id="{61A411C0-783F-9746-A6FA-A8BC96BF47FB}" type="slidenum">
              <a:rPr lang="en-US" altLang="en-US"/>
              <a:pPr>
                <a:defRPr/>
              </a:pPr>
              <a:t>‹#›</a:t>
            </a:fld>
            <a:endParaRPr lang="en-US" altLang="en-US"/>
          </a:p>
        </p:txBody>
      </p:sp>
    </p:spTree>
    <p:extLst>
      <p:ext uri="{BB962C8B-B14F-4D97-AF65-F5344CB8AC3E}">
        <p14:creationId xmlns:p14="http://schemas.microsoft.com/office/powerpoint/2010/main" val="2509497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2CE7389-C36F-47B9-A981-63598FDD6D6C}"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A0F68-1A8F-4546-8587-E34A4DB9D830}" type="slidenum">
              <a:rPr lang="en-GB" smtClean="0"/>
              <a:t>‹#›</a:t>
            </a:fld>
            <a:endParaRPr lang="en-GB"/>
          </a:p>
        </p:txBody>
      </p:sp>
    </p:spTree>
    <p:extLst>
      <p:ext uri="{BB962C8B-B14F-4D97-AF65-F5344CB8AC3E}">
        <p14:creationId xmlns:p14="http://schemas.microsoft.com/office/powerpoint/2010/main" val="202235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CE7389-C36F-47B9-A981-63598FDD6D6C}" type="datetimeFigureOut">
              <a:rPr lang="en-GB" smtClean="0"/>
              <a:t>26/03/2021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00A0F68-1A8F-4546-8587-E34A4DB9D830}" type="slidenum">
              <a:rPr lang="en-GB" smtClean="0"/>
              <a:t>‹#›</a:t>
            </a:fld>
            <a:endParaRPr lang="en-GB"/>
          </a:p>
        </p:txBody>
      </p:sp>
    </p:spTree>
    <p:extLst>
      <p:ext uri="{BB962C8B-B14F-4D97-AF65-F5344CB8AC3E}">
        <p14:creationId xmlns:p14="http://schemas.microsoft.com/office/powerpoint/2010/main" val="274989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2CE7389-C36F-47B9-A981-63598FDD6D6C}"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0A0F68-1A8F-4546-8587-E34A4DB9D830}" type="slidenum">
              <a:rPr lang="en-GB" smtClean="0"/>
              <a:t>‹#›</a:t>
            </a:fld>
            <a:endParaRPr lang="en-GB"/>
          </a:p>
        </p:txBody>
      </p:sp>
    </p:spTree>
    <p:extLst>
      <p:ext uri="{BB962C8B-B14F-4D97-AF65-F5344CB8AC3E}">
        <p14:creationId xmlns:p14="http://schemas.microsoft.com/office/powerpoint/2010/main" val="3794111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2CE7389-C36F-47B9-A981-63598FDD6D6C}" type="datetimeFigureOut">
              <a:rPr lang="en-GB" smtClean="0"/>
              <a:t>26/03/2021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00A0F68-1A8F-4546-8587-E34A4DB9D830}" type="slidenum">
              <a:rPr lang="en-GB" smtClean="0"/>
              <a:t>‹#›</a:t>
            </a:fld>
            <a:endParaRPr lang="en-GB"/>
          </a:p>
        </p:txBody>
      </p:sp>
    </p:spTree>
    <p:extLst>
      <p:ext uri="{BB962C8B-B14F-4D97-AF65-F5344CB8AC3E}">
        <p14:creationId xmlns:p14="http://schemas.microsoft.com/office/powerpoint/2010/main" val="1683731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2CE7389-C36F-47B9-A981-63598FDD6D6C}" type="datetimeFigureOut">
              <a:rPr lang="en-GB" smtClean="0"/>
              <a:t>26/03/2021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00A0F68-1A8F-4546-8587-E34A4DB9D830}" type="slidenum">
              <a:rPr lang="en-GB" smtClean="0"/>
              <a:t>‹#›</a:t>
            </a:fld>
            <a:endParaRPr lang="en-GB"/>
          </a:p>
        </p:txBody>
      </p:sp>
    </p:spTree>
    <p:extLst>
      <p:ext uri="{BB962C8B-B14F-4D97-AF65-F5344CB8AC3E}">
        <p14:creationId xmlns:p14="http://schemas.microsoft.com/office/powerpoint/2010/main" val="4169094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E7389-C36F-47B9-A981-63598FDD6D6C}" type="datetimeFigureOut">
              <a:rPr lang="en-GB" smtClean="0"/>
              <a:t>26/03/2021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00A0F68-1A8F-4546-8587-E34A4DB9D830}" type="slidenum">
              <a:rPr lang="en-GB" smtClean="0"/>
              <a:t>‹#›</a:t>
            </a:fld>
            <a:endParaRPr lang="en-GB"/>
          </a:p>
        </p:txBody>
      </p:sp>
    </p:spTree>
    <p:extLst>
      <p:ext uri="{BB962C8B-B14F-4D97-AF65-F5344CB8AC3E}">
        <p14:creationId xmlns:p14="http://schemas.microsoft.com/office/powerpoint/2010/main" val="211749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CE7389-C36F-47B9-A981-63598FDD6D6C}"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0A0F68-1A8F-4546-8587-E34A4DB9D830}" type="slidenum">
              <a:rPr lang="en-GB" smtClean="0"/>
              <a:t>‹#›</a:t>
            </a:fld>
            <a:endParaRPr lang="en-GB"/>
          </a:p>
        </p:txBody>
      </p:sp>
    </p:spTree>
    <p:extLst>
      <p:ext uri="{BB962C8B-B14F-4D97-AF65-F5344CB8AC3E}">
        <p14:creationId xmlns:p14="http://schemas.microsoft.com/office/powerpoint/2010/main" val="1028601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CE7389-C36F-47B9-A981-63598FDD6D6C}" type="datetimeFigureOut">
              <a:rPr lang="en-GB" smtClean="0"/>
              <a:t>26/03/2021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00A0F68-1A8F-4546-8587-E34A4DB9D830}" type="slidenum">
              <a:rPr lang="en-GB" smtClean="0"/>
              <a:t>‹#›</a:t>
            </a:fld>
            <a:endParaRPr lang="en-GB"/>
          </a:p>
        </p:txBody>
      </p:sp>
    </p:spTree>
    <p:extLst>
      <p:ext uri="{BB962C8B-B14F-4D97-AF65-F5344CB8AC3E}">
        <p14:creationId xmlns:p14="http://schemas.microsoft.com/office/powerpoint/2010/main" val="159586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E7389-C36F-47B9-A981-63598FDD6D6C}" type="datetimeFigureOut">
              <a:rPr lang="en-GB" smtClean="0"/>
              <a:t>26/03/2021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0A0F68-1A8F-4546-8587-E34A4DB9D830}" type="slidenum">
              <a:rPr lang="en-GB" smtClean="0"/>
              <a:t>‹#›</a:t>
            </a:fld>
            <a:endParaRPr lang="en-GB"/>
          </a:p>
        </p:txBody>
      </p:sp>
    </p:spTree>
    <p:extLst>
      <p:ext uri="{BB962C8B-B14F-4D97-AF65-F5344CB8AC3E}">
        <p14:creationId xmlns:p14="http://schemas.microsoft.com/office/powerpoint/2010/main" val="33288564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7.jpg"/><Relationship Id="rId4" Type="http://schemas.openxmlformats.org/officeDocument/2006/relationships/hyperlink" Target="https://www.ipsea.org.uk/me-v-london-borough-of-southwark-2017-ukut-73-aac"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openxmlformats.org/officeDocument/2006/relationships/image" Target="../media/image8.jpg"/><Relationship Id="rId4" Type="http://schemas.openxmlformats.org/officeDocument/2006/relationships/hyperlink" Target="https://www.ipsea.org.uk/me-v-london-borough-of-southwark-2017-ukut-73-aa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www.ipsea.org.uk/me-v-london-borough-of-southwark-2017-ukut-73-aac"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hyperlink" Target="https://www.ipsea.org.uk/me-v-london-borough-of-southwark-2017-ukut-73-aac"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hyperlink" Target="https://www.ipsea.org.uk/me-v-london-borough-of-southwark-2017-ukut-73-aac"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www.ipsea.org.uk/me-v-london-borough-of-southwark-2017-ukut-73-aac"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hyperlink" Target="https://www.ipsea.org.uk/me-v-london-borough-of-southwark-2017-ukut-73-aa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hyperlink" Target="https://www.ipsea.org.uk/me-v-london-borough-of-southwark-2017-ukut-73-aa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www.ipsea.org.uk/me-v-london-borough-of-southwark-2017-ukut-73-aa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hyperlink" Target="https://www.ipsea.org.uk/me-v-london-borough-of-southwark-2017-ukut-73-aac"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hyperlink" Target="https://www.ipsea.org.uk/me-v-london-borough-of-southwark-2017-ukut-73-aa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s://www.ipsea.org.uk/me-v-london-borough-of-southwark-2017-ukut-73-aac"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hyperlink" Target="https://localoffer.swindon.gov.uk/content/send-local-offer/landing-pages/information-advice-and-advocacy-landing-pages-and-content/disagreement-resolution-mediation-and-tribunal/" TargetMode="External"/><Relationship Id="rId4" Type="http://schemas.openxmlformats.org/officeDocument/2006/relationships/hyperlink" Target="https://www.ipsea.org.uk/me-v-london-borough-of-southwark-2017-ukut-73-aac"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s://www.ipsea.org.uk/me-v-london-borough-of-southwark-2017-ukut-73-aac"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hyperlink" Target="https://www.ipsea.org.uk/me-v-london-borough-of-southwark-2017-ukut-73-aac"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hyperlink" Target="https://www.ipsea.org.uk/me-v-london-borough-of-southwark-2017-ukut-73-aac"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hyperlink" Target="https://www.ipsea.org.uk/me-v-london-borough-of-southwark-2017-ukut-73-aa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hyperlink" Target="https://www.ipsea.org.uk/me-v-london-borough-of-southwark-2017-ukut-73-aac"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hyperlink" Target="https://www.ipsea.org.uk/me-v-london-borough-of-southwark-2017-ukut-73-aa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hyperlink" Target="https://www.ipsea.org.uk/me-v-london-borough-of-southwark-2017-ukut-73-aa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335901"/>
            <a:ext cx="9144000" cy="1886437"/>
          </a:xfrm>
        </p:spPr>
        <p:txBody>
          <a:bodyPr>
            <a:normAutofit/>
          </a:bodyPr>
          <a:lstStyle/>
          <a:p>
            <a:r>
              <a:rPr lang="en-GB" dirty="0"/>
              <a:t>Special Educational Needs and Disability Panel </a:t>
            </a:r>
          </a:p>
        </p:txBody>
      </p:sp>
      <p:sp>
        <p:nvSpPr>
          <p:cNvPr id="7" name="Subtitle 6"/>
          <p:cNvSpPr>
            <a:spLocks noGrp="1"/>
          </p:cNvSpPr>
          <p:nvPr>
            <p:ph type="subTitle" idx="1"/>
          </p:nvPr>
        </p:nvSpPr>
        <p:spPr>
          <a:xfrm>
            <a:off x="1524000" y="4926985"/>
            <a:ext cx="9144000" cy="1655762"/>
          </a:xfrm>
        </p:spPr>
        <p:txBody>
          <a:bodyPr vert="horz" lIns="91440" tIns="45720" rIns="91440" bIns="45720" rtlCol="0" anchor="t">
            <a:normAutofit/>
          </a:bodyPr>
          <a:lstStyle/>
          <a:p>
            <a:r>
              <a:rPr lang="en-GB" dirty="0"/>
              <a:t>Overview for Parents and Carers</a:t>
            </a:r>
          </a:p>
          <a:p>
            <a:r>
              <a:rPr lang="en-GB" dirty="0"/>
              <a:t>March 2021</a:t>
            </a:r>
            <a:endParaRPr lang="en-GB" dirty="0">
              <a:cs typeface="Calibri"/>
            </a:endParaRPr>
          </a:p>
        </p:txBody>
      </p:sp>
      <p:pic>
        <p:nvPicPr>
          <p:cNvPr id="8" name="Picture 7"/>
          <p:cNvPicPr>
            <a:picLocks noChangeAspect="1"/>
          </p:cNvPicPr>
          <p:nvPr/>
        </p:nvPicPr>
        <p:blipFill>
          <a:blip r:embed="rId2"/>
          <a:stretch>
            <a:fillRect/>
          </a:stretch>
        </p:blipFill>
        <p:spPr>
          <a:xfrm>
            <a:off x="8530799" y="5983950"/>
            <a:ext cx="2706859" cy="451143"/>
          </a:xfrm>
          <a:prstGeom prst="rect">
            <a:avLst/>
          </a:prstGeom>
        </p:spPr>
      </p:pic>
      <p:pic>
        <p:nvPicPr>
          <p:cNvPr id="9" name="Picture 8"/>
          <p:cNvPicPr>
            <a:picLocks noChangeAspect="1"/>
          </p:cNvPicPr>
          <p:nvPr/>
        </p:nvPicPr>
        <p:blipFill>
          <a:blip r:embed="rId3"/>
          <a:stretch>
            <a:fillRect/>
          </a:stretch>
        </p:blipFill>
        <p:spPr>
          <a:xfrm>
            <a:off x="8530799" y="6002239"/>
            <a:ext cx="1511939" cy="432854"/>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5306" y="2240627"/>
            <a:ext cx="5341387" cy="2510452"/>
          </a:xfrm>
          <a:prstGeom prst="rect">
            <a:avLst/>
          </a:prstGeom>
        </p:spPr>
      </p:pic>
    </p:spTree>
    <p:extLst>
      <p:ext uri="{BB962C8B-B14F-4D97-AF65-F5344CB8AC3E}">
        <p14:creationId xmlns:p14="http://schemas.microsoft.com/office/powerpoint/2010/main" val="3143332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4" y="134479"/>
            <a:ext cx="8076813" cy="707886"/>
          </a:xfrm>
          <a:prstGeom prst="rect">
            <a:avLst/>
          </a:prstGeom>
        </p:spPr>
        <p:txBody>
          <a:bodyPr wrap="square">
            <a:spAutoFit/>
          </a:bodyPr>
          <a:lstStyle/>
          <a:p>
            <a:pPr lvl="0" eaLnBrk="1" hangingPunct="1"/>
            <a:r>
              <a:rPr lang="en-US" sz="4000" b="1" kern="0" dirty="0">
                <a:solidFill>
                  <a:srgbClr val="E3771B"/>
                </a:solidFill>
                <a:latin typeface="Calibri"/>
              </a:rPr>
              <a:t>Confidentiality and declarations</a:t>
            </a:r>
            <a:endParaRPr lang="en-GB" sz="1600" dirty="0">
              <a:solidFill>
                <a:prstClr val="black"/>
              </a:solidFill>
            </a:endParaRPr>
          </a:p>
        </p:txBody>
      </p:sp>
      <p:sp>
        <p:nvSpPr>
          <p:cNvPr id="10" name="Round Diagonal Corner Rectangle 9"/>
          <p:cNvSpPr/>
          <p:nvPr/>
        </p:nvSpPr>
        <p:spPr bwMode="auto">
          <a:xfrm>
            <a:off x="429208" y="765110"/>
            <a:ext cx="11159412" cy="5505164"/>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1380931" y="1997839"/>
            <a:ext cx="9311951" cy="646331"/>
          </a:xfrm>
          <a:prstGeom prst="rect">
            <a:avLst/>
          </a:prstGeom>
        </p:spPr>
        <p:txBody>
          <a:bodyPr wrap="square">
            <a:spAutoFit/>
          </a:bodyPr>
          <a:lstStyle/>
          <a:p>
            <a:endParaRPr lang="en-GB" b="1" i="1" dirty="0">
              <a:hlinkClick r:id="rId4"/>
            </a:endParaRPr>
          </a:p>
          <a:p>
            <a:endParaRPr lang="en-GB" b="1" i="1" dirty="0">
              <a:hlinkClick r:id="rId4"/>
            </a:endParaRPr>
          </a:p>
        </p:txBody>
      </p:sp>
      <p:sp>
        <p:nvSpPr>
          <p:cNvPr id="4" name="Rectangle 3"/>
          <p:cNvSpPr/>
          <p:nvPr/>
        </p:nvSpPr>
        <p:spPr>
          <a:xfrm>
            <a:off x="745270" y="1986659"/>
            <a:ext cx="5878285" cy="3139321"/>
          </a:xfrm>
          <a:prstGeom prst="rect">
            <a:avLst/>
          </a:prstGeom>
        </p:spPr>
        <p:txBody>
          <a:bodyPr wrap="square">
            <a:spAutoFit/>
          </a:bodyPr>
          <a:lstStyle/>
          <a:p>
            <a:pPr algn="just"/>
            <a:r>
              <a:rPr lang="en-GB" dirty="0"/>
              <a:t> </a:t>
            </a:r>
          </a:p>
          <a:p>
            <a:pPr algn="just"/>
            <a:r>
              <a:rPr lang="en-GB" dirty="0"/>
              <a:t>SEND Panel is expected to maintain high standards of professionalism at all times. These standards include impartiality, </a:t>
            </a:r>
          </a:p>
          <a:p>
            <a:pPr algn="just"/>
            <a:endParaRPr lang="en-GB" dirty="0"/>
          </a:p>
          <a:p>
            <a:pPr algn="just"/>
            <a:r>
              <a:rPr lang="en-GB" dirty="0"/>
              <a:t>Panel members must declare anything that could be considered a conflict of interest at the start of the meeting in order to ensure judgements are fair and unbiased. In some instances this will result in the member being asked to leave for the discussion for which there is a conflict. </a:t>
            </a:r>
          </a:p>
          <a:p>
            <a:endParaRPr lang="en-GB"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9616" y="1472996"/>
            <a:ext cx="4507113" cy="3301749"/>
          </a:xfrm>
          <a:prstGeom prst="rect">
            <a:avLst/>
          </a:prstGeom>
        </p:spPr>
      </p:pic>
    </p:spTree>
    <p:extLst>
      <p:ext uri="{BB962C8B-B14F-4D97-AF65-F5344CB8AC3E}">
        <p14:creationId xmlns:p14="http://schemas.microsoft.com/office/powerpoint/2010/main" val="245275480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4" y="134479"/>
            <a:ext cx="8076813" cy="707886"/>
          </a:xfrm>
          <a:prstGeom prst="rect">
            <a:avLst/>
          </a:prstGeom>
        </p:spPr>
        <p:txBody>
          <a:bodyPr wrap="square">
            <a:spAutoFit/>
          </a:bodyPr>
          <a:lstStyle/>
          <a:p>
            <a:pPr lvl="0" eaLnBrk="1" hangingPunct="1"/>
            <a:r>
              <a:rPr lang="en-US" sz="4000" b="1" kern="0" dirty="0">
                <a:solidFill>
                  <a:srgbClr val="E3771B"/>
                </a:solidFill>
                <a:latin typeface="Calibri"/>
              </a:rPr>
              <a:t>Procedure   </a:t>
            </a:r>
            <a:endParaRPr lang="en-GB" sz="1600" dirty="0">
              <a:solidFill>
                <a:prstClr val="black"/>
              </a:solidFill>
            </a:endParaRPr>
          </a:p>
        </p:txBody>
      </p:sp>
      <p:sp>
        <p:nvSpPr>
          <p:cNvPr id="10" name="Round Diagonal Corner Rectangle 9"/>
          <p:cNvSpPr/>
          <p:nvPr/>
        </p:nvSpPr>
        <p:spPr bwMode="auto">
          <a:xfrm>
            <a:off x="429208" y="765110"/>
            <a:ext cx="11159412" cy="5505164"/>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1380931" y="1997839"/>
            <a:ext cx="9311951" cy="646331"/>
          </a:xfrm>
          <a:prstGeom prst="rect">
            <a:avLst/>
          </a:prstGeom>
        </p:spPr>
        <p:txBody>
          <a:bodyPr wrap="square">
            <a:spAutoFit/>
          </a:bodyPr>
          <a:lstStyle/>
          <a:p>
            <a:endParaRPr lang="en-GB" b="1" i="1" dirty="0">
              <a:hlinkClick r:id="rId4"/>
            </a:endParaRPr>
          </a:p>
          <a:p>
            <a:endParaRPr lang="en-GB" b="1" i="1" dirty="0">
              <a:hlinkClick r:id="rId4"/>
            </a:endParaRPr>
          </a:p>
        </p:txBody>
      </p:sp>
      <p:sp>
        <p:nvSpPr>
          <p:cNvPr id="4" name="Rectangle 3"/>
          <p:cNvSpPr/>
          <p:nvPr/>
        </p:nvSpPr>
        <p:spPr>
          <a:xfrm>
            <a:off x="615821" y="1240788"/>
            <a:ext cx="5411755" cy="3970318"/>
          </a:xfrm>
          <a:prstGeom prst="rect">
            <a:avLst/>
          </a:prstGeom>
        </p:spPr>
        <p:txBody>
          <a:bodyPr wrap="square">
            <a:spAutoFit/>
          </a:bodyPr>
          <a:lstStyle/>
          <a:p>
            <a:pPr lvl="0" algn="just"/>
            <a:r>
              <a:rPr lang="en-GB" dirty="0"/>
              <a:t>It is the responsibility of the EHC Plan Co-ordinator to prepare the case in advance of the panel meeting. This is to ensure that sufficient evidence is available to make a decision. </a:t>
            </a:r>
          </a:p>
          <a:p>
            <a:pPr lvl="0" algn="just"/>
            <a:endParaRPr lang="en-GB" dirty="0"/>
          </a:p>
          <a:p>
            <a:pPr lvl="0" algn="just"/>
            <a:r>
              <a:rPr lang="en-GB" dirty="0"/>
              <a:t>Papers, together with the Panel Summary Log will be circulated to Panel members by Wednesday lunchtime the week before the Panel meetings.</a:t>
            </a:r>
          </a:p>
          <a:p>
            <a:pPr lvl="0" algn="just"/>
            <a:endParaRPr lang="en-GB" dirty="0"/>
          </a:p>
          <a:p>
            <a:pPr lvl="0" algn="just"/>
            <a:r>
              <a:rPr lang="en-GB" dirty="0"/>
              <a:t>Decisions will be formally recorded and notified to parents and/or the young person and schools/ settings with reasons within 5 working days of the panel meeting.</a:t>
            </a:r>
          </a:p>
          <a:p>
            <a:endParaRPr lang="en-GB"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4189" y="1602123"/>
            <a:ext cx="5210202" cy="3231133"/>
          </a:xfrm>
          <a:prstGeom prst="rect">
            <a:avLst/>
          </a:prstGeom>
        </p:spPr>
      </p:pic>
    </p:spTree>
    <p:extLst>
      <p:ext uri="{BB962C8B-B14F-4D97-AF65-F5344CB8AC3E}">
        <p14:creationId xmlns:p14="http://schemas.microsoft.com/office/powerpoint/2010/main" val="397659653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469" y="107576"/>
            <a:ext cx="8434983" cy="1023103"/>
          </a:xfrm>
        </p:spPr>
        <p:txBody>
          <a:bodyPr/>
          <a:lstStyle/>
          <a:p>
            <a:r>
              <a:rPr lang="en-US" sz="3200" b="1" dirty="0">
                <a:solidFill>
                  <a:schemeClr val="accent2"/>
                </a:solidFill>
              </a:rPr>
              <a:t>SEN Support in Schools </a:t>
            </a:r>
            <a:r>
              <a:rPr lang="en-US" sz="2400" dirty="0">
                <a:solidFill>
                  <a:schemeClr val="accent2"/>
                </a:solidFill>
              </a:rPr>
              <a:t>(6.44 </a:t>
            </a:r>
            <a:r>
              <a:rPr lang="en-US" sz="2400" dirty="0" err="1">
                <a:solidFill>
                  <a:schemeClr val="accent2"/>
                </a:solidFill>
              </a:rPr>
              <a:t>CoP</a:t>
            </a:r>
            <a:r>
              <a:rPr lang="en-US" sz="2400" dirty="0">
                <a:solidFill>
                  <a:schemeClr val="accent2"/>
                </a:solidFill>
              </a:rPr>
              <a:t>) </a:t>
            </a:r>
            <a:endParaRPr lang="en-US" sz="3200" dirty="0">
              <a:solidFill>
                <a:schemeClr val="accent2"/>
              </a:solidFill>
            </a:endParaRPr>
          </a:p>
        </p:txBody>
      </p:sp>
      <p:sp>
        <p:nvSpPr>
          <p:cNvPr id="3" name="Content Placeholder 2"/>
          <p:cNvSpPr>
            <a:spLocks noGrp="1"/>
          </p:cNvSpPr>
          <p:nvPr>
            <p:ph idx="1"/>
          </p:nvPr>
        </p:nvSpPr>
        <p:spPr>
          <a:xfrm>
            <a:off x="880469" y="1130679"/>
            <a:ext cx="8042276" cy="4651556"/>
          </a:xfrm>
        </p:spPr>
        <p:txBody>
          <a:bodyPr>
            <a:normAutofit/>
          </a:bodyPr>
          <a:lstStyle/>
          <a:p>
            <a:pPr marL="0" indent="0">
              <a:buNone/>
            </a:pPr>
            <a:r>
              <a:rPr lang="en-GB" sz="2400" dirty="0"/>
              <a:t>Where a pupil is identified as having SEN, schools should take action to remove barriers to learning and put effective special educational provision in place. </a:t>
            </a:r>
          </a:p>
          <a:p>
            <a:pPr marL="0" indent="0">
              <a:buNone/>
            </a:pPr>
            <a:r>
              <a:rPr lang="en-GB" sz="2400" dirty="0"/>
              <a:t>This </a:t>
            </a:r>
            <a:r>
              <a:rPr lang="en-GB" sz="2400" dirty="0">
                <a:solidFill>
                  <a:schemeClr val="accent2">
                    <a:lumMod val="75000"/>
                  </a:schemeClr>
                </a:solidFill>
              </a:rPr>
              <a:t>SEN support </a:t>
            </a:r>
            <a:r>
              <a:rPr lang="en-GB" sz="2400" dirty="0"/>
              <a:t>should take the form of a </a:t>
            </a:r>
            <a:r>
              <a:rPr lang="en-GB" sz="2400" b="1" dirty="0">
                <a:solidFill>
                  <a:srgbClr val="953735"/>
                </a:solidFill>
              </a:rPr>
              <a:t>four-part cycle.</a:t>
            </a:r>
            <a:r>
              <a:rPr lang="en-GB" sz="2400" dirty="0"/>
              <a:t> This is known as the</a:t>
            </a:r>
            <a:r>
              <a:rPr lang="en-GB" sz="2400" b="1" dirty="0">
                <a:solidFill>
                  <a:srgbClr val="953735"/>
                </a:solidFill>
              </a:rPr>
              <a:t> ‘Graduated Response’</a:t>
            </a:r>
            <a:endParaRPr lang="en-GB" sz="2400" dirty="0"/>
          </a:p>
          <a:p>
            <a:pPr marL="0" indent="0">
              <a:buNone/>
            </a:pPr>
            <a:endParaRPr lang="en-GB" sz="2400" dirty="0"/>
          </a:p>
          <a:p>
            <a:pPr marL="0" indent="0">
              <a:buNone/>
            </a:pPr>
            <a:r>
              <a:rPr lang="en-GB" sz="2400" dirty="0"/>
              <a:t>                      </a:t>
            </a:r>
          </a:p>
        </p:txBody>
      </p:sp>
      <p:pic>
        <p:nvPicPr>
          <p:cNvPr id="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922745" y="2803509"/>
            <a:ext cx="2273796" cy="13058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Round Diagonal Corner Rectangle 4"/>
          <p:cNvSpPr/>
          <p:nvPr/>
        </p:nvSpPr>
        <p:spPr bwMode="auto">
          <a:xfrm>
            <a:off x="429208" y="765110"/>
            <a:ext cx="11159412" cy="5145833"/>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grpSp>
        <p:nvGrpSpPr>
          <p:cNvPr id="7"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8"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0" name="Straight Connector 9">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6" name="Rectangle 5">
            <a:extLst>
              <a:ext uri="{FF2B5EF4-FFF2-40B4-BE49-F238E27FC236}">
                <a16:creationId xmlns:a16="http://schemas.microsoft.com/office/drawing/2014/main" id="{EF9B6E5E-E902-494A-B6CF-3F3A65DFFA60}"/>
              </a:ext>
            </a:extLst>
          </p:cNvPr>
          <p:cNvSpPr/>
          <p:nvPr/>
        </p:nvSpPr>
        <p:spPr>
          <a:xfrm>
            <a:off x="3088257" y="3125879"/>
            <a:ext cx="2743200" cy="5520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1. Earlier decisions and actions are revisited</a:t>
            </a:r>
          </a:p>
        </p:txBody>
      </p:sp>
      <p:sp>
        <p:nvSpPr>
          <p:cNvPr id="12" name="Arc 11">
            <a:extLst>
              <a:ext uri="{FF2B5EF4-FFF2-40B4-BE49-F238E27FC236}">
                <a16:creationId xmlns:a16="http://schemas.microsoft.com/office/drawing/2014/main" id="{A72F16AD-91B4-4BFF-82D9-175321363D8F}"/>
              </a:ext>
            </a:extLst>
          </p:cNvPr>
          <p:cNvSpPr/>
          <p:nvPr/>
        </p:nvSpPr>
        <p:spPr>
          <a:xfrm rot="856425">
            <a:off x="5638799" y="3502742"/>
            <a:ext cx="914400" cy="771379"/>
          </a:xfrm>
          <a:prstGeom prst="arc">
            <a:avLst>
              <a:gd name="adj1" fmla="val 14661539"/>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3" name="Rectangle 12">
            <a:extLst>
              <a:ext uri="{FF2B5EF4-FFF2-40B4-BE49-F238E27FC236}">
                <a16:creationId xmlns:a16="http://schemas.microsoft.com/office/drawing/2014/main" id="{391EA501-929E-40DC-B27A-AC55CE92E39C}"/>
              </a:ext>
            </a:extLst>
          </p:cNvPr>
          <p:cNvSpPr/>
          <p:nvPr/>
        </p:nvSpPr>
        <p:spPr>
          <a:xfrm>
            <a:off x="5557819" y="4227469"/>
            <a:ext cx="2743200" cy="5130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2. Actions are refined and revised</a:t>
            </a:r>
          </a:p>
        </p:txBody>
      </p:sp>
      <p:sp>
        <p:nvSpPr>
          <p:cNvPr id="14" name="Arc 13">
            <a:extLst>
              <a:ext uri="{FF2B5EF4-FFF2-40B4-BE49-F238E27FC236}">
                <a16:creationId xmlns:a16="http://schemas.microsoft.com/office/drawing/2014/main" id="{3332A4CE-C08E-450A-ADC5-9ADF38AADE99}"/>
              </a:ext>
            </a:extLst>
          </p:cNvPr>
          <p:cNvSpPr/>
          <p:nvPr/>
        </p:nvSpPr>
        <p:spPr>
          <a:xfrm rot="6504891">
            <a:off x="5708952" y="4826469"/>
            <a:ext cx="914400" cy="771379"/>
          </a:xfrm>
          <a:prstGeom prst="arc">
            <a:avLst>
              <a:gd name="adj1" fmla="val 14661539"/>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5" name="Rectangle 14">
            <a:extLst>
              <a:ext uri="{FF2B5EF4-FFF2-40B4-BE49-F238E27FC236}">
                <a16:creationId xmlns:a16="http://schemas.microsoft.com/office/drawing/2014/main" id="{5C17C979-7AF4-4CF2-9A24-9EDD3258A40D}"/>
              </a:ext>
            </a:extLst>
          </p:cNvPr>
          <p:cNvSpPr/>
          <p:nvPr/>
        </p:nvSpPr>
        <p:spPr>
          <a:xfrm>
            <a:off x="3107916" y="5324483"/>
            <a:ext cx="2743200" cy="5520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3. New support plan is put in place</a:t>
            </a:r>
          </a:p>
        </p:txBody>
      </p:sp>
      <p:sp>
        <p:nvSpPr>
          <p:cNvPr id="16" name="Arc 15">
            <a:extLst>
              <a:ext uri="{FF2B5EF4-FFF2-40B4-BE49-F238E27FC236}">
                <a16:creationId xmlns:a16="http://schemas.microsoft.com/office/drawing/2014/main" id="{68556A0F-E5FD-445D-ABE6-FECB9E7B07EA}"/>
              </a:ext>
            </a:extLst>
          </p:cNvPr>
          <p:cNvSpPr/>
          <p:nvPr/>
        </p:nvSpPr>
        <p:spPr>
          <a:xfrm rot="18146175">
            <a:off x="2007968" y="3678102"/>
            <a:ext cx="914400" cy="771379"/>
          </a:xfrm>
          <a:prstGeom prst="arc">
            <a:avLst>
              <a:gd name="adj1" fmla="val 14661539"/>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7" name="Rectangle 16">
            <a:extLst>
              <a:ext uri="{FF2B5EF4-FFF2-40B4-BE49-F238E27FC236}">
                <a16:creationId xmlns:a16="http://schemas.microsoft.com/office/drawing/2014/main" id="{6BB50D7D-03A6-4DAF-BDB1-C7FA26F2C0A2}"/>
              </a:ext>
            </a:extLst>
          </p:cNvPr>
          <p:cNvSpPr/>
          <p:nvPr/>
        </p:nvSpPr>
        <p:spPr>
          <a:xfrm>
            <a:off x="995459" y="4188418"/>
            <a:ext cx="2743200" cy="55209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4. Monitoring the progress to secure good outcomes</a:t>
            </a:r>
          </a:p>
        </p:txBody>
      </p:sp>
      <p:sp>
        <p:nvSpPr>
          <p:cNvPr id="18" name="Arc 17">
            <a:extLst>
              <a:ext uri="{FF2B5EF4-FFF2-40B4-BE49-F238E27FC236}">
                <a16:creationId xmlns:a16="http://schemas.microsoft.com/office/drawing/2014/main" id="{D449B177-EA38-4880-BFF2-92D4A25F0588}"/>
              </a:ext>
            </a:extLst>
          </p:cNvPr>
          <p:cNvSpPr/>
          <p:nvPr/>
        </p:nvSpPr>
        <p:spPr>
          <a:xfrm rot="11238134">
            <a:off x="2007969" y="4795493"/>
            <a:ext cx="914400" cy="771379"/>
          </a:xfrm>
          <a:prstGeom prst="arc">
            <a:avLst>
              <a:gd name="adj1" fmla="val 14661539"/>
              <a:gd name="adj2" fmla="val 0"/>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68069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4" y="134479"/>
            <a:ext cx="8076813" cy="707886"/>
          </a:xfrm>
          <a:prstGeom prst="rect">
            <a:avLst/>
          </a:prstGeom>
        </p:spPr>
        <p:txBody>
          <a:bodyPr wrap="square">
            <a:spAutoFit/>
          </a:bodyPr>
          <a:lstStyle/>
          <a:p>
            <a:pPr lvl="0" eaLnBrk="1" hangingPunct="1"/>
            <a:r>
              <a:rPr lang="en-US" sz="4000" b="1" kern="0" dirty="0">
                <a:solidFill>
                  <a:srgbClr val="E3771B"/>
                </a:solidFill>
                <a:latin typeface="Calibri"/>
              </a:rPr>
              <a:t>Funding</a:t>
            </a:r>
            <a:endParaRPr lang="en-GB" sz="1600" dirty="0">
              <a:solidFill>
                <a:prstClr val="black"/>
              </a:solidFill>
            </a:endParaRPr>
          </a:p>
        </p:txBody>
      </p:sp>
      <p:sp>
        <p:nvSpPr>
          <p:cNvPr id="10" name="Round Diagonal Corner Rectangle 9"/>
          <p:cNvSpPr/>
          <p:nvPr/>
        </p:nvSpPr>
        <p:spPr bwMode="auto">
          <a:xfrm>
            <a:off x="429208" y="765110"/>
            <a:ext cx="11159412" cy="5505164"/>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898914" y="946789"/>
            <a:ext cx="10367799" cy="646331"/>
          </a:xfrm>
          <a:prstGeom prst="rect">
            <a:avLst/>
          </a:prstGeom>
        </p:spPr>
        <p:txBody>
          <a:bodyPr wrap="square">
            <a:spAutoFit/>
          </a:bodyPr>
          <a:lstStyle/>
          <a:p>
            <a:endParaRPr lang="en-GB" dirty="0">
              <a:hlinkClick r:id="rId4"/>
            </a:endParaRPr>
          </a:p>
          <a:p>
            <a:endParaRPr lang="en-GB" dirty="0">
              <a:hlinkClick r:id="rId4"/>
            </a:endParaRPr>
          </a:p>
        </p:txBody>
      </p:sp>
      <p:graphicFrame>
        <p:nvGraphicFramePr>
          <p:cNvPr id="13" name="Table 12"/>
          <p:cNvGraphicFramePr>
            <a:graphicFrameLocks noGrp="1"/>
          </p:cNvGraphicFramePr>
          <p:nvPr>
            <p:extLst>
              <p:ext uri="{D42A27DB-BD31-4B8C-83A1-F6EECF244321}">
                <p14:modId xmlns:p14="http://schemas.microsoft.com/office/powerpoint/2010/main" val="3408220227"/>
              </p:ext>
            </p:extLst>
          </p:nvPr>
        </p:nvGraphicFramePr>
        <p:xfrm>
          <a:off x="1467393" y="1342444"/>
          <a:ext cx="8282940" cy="4350496"/>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2082800">
                  <a:extLst>
                    <a:ext uri="{9D8B030D-6E8A-4147-A177-3AD203B41FA5}">
                      <a16:colId xmlns:a16="http://schemas.microsoft.com/office/drawing/2014/main" val="20001"/>
                    </a:ext>
                  </a:extLst>
                </a:gridCol>
                <a:gridCol w="1574800">
                  <a:extLst>
                    <a:ext uri="{9D8B030D-6E8A-4147-A177-3AD203B41FA5}">
                      <a16:colId xmlns:a16="http://schemas.microsoft.com/office/drawing/2014/main" val="20002"/>
                    </a:ext>
                  </a:extLst>
                </a:gridCol>
                <a:gridCol w="2644140">
                  <a:extLst>
                    <a:ext uri="{9D8B030D-6E8A-4147-A177-3AD203B41FA5}">
                      <a16:colId xmlns:a16="http://schemas.microsoft.com/office/drawing/2014/main" val="20003"/>
                    </a:ext>
                  </a:extLst>
                </a:gridCol>
              </a:tblGrid>
              <a:tr h="518086">
                <a:tc>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dirty="0">
                          <a:solidFill>
                            <a:schemeClr val="tx1"/>
                          </a:solidFill>
                        </a:rPr>
                        <a:t>Funds held by school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Funds allocated by LA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10000"/>
                  </a:ext>
                </a:extLst>
              </a:tr>
              <a:tr h="1277470">
                <a:tc>
                  <a:txBody>
                    <a:bodyPr/>
                    <a:lstStyle/>
                    <a:p>
                      <a:r>
                        <a:rPr lang="en-GB" b="1" dirty="0">
                          <a:solidFill>
                            <a:schemeClr val="tx1"/>
                          </a:solidFill>
                        </a:rPr>
                        <a:t>Mainstream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Age weighted</a:t>
                      </a:r>
                      <a:r>
                        <a:rPr lang="en-GB" baseline="0" dirty="0">
                          <a:solidFill>
                            <a:schemeClr val="tx1"/>
                          </a:solidFill>
                        </a:rPr>
                        <a:t> Pupil Unit £4,000</a:t>
                      </a: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dirty="0">
                          <a:solidFill>
                            <a:schemeClr val="tx1"/>
                          </a:solidFill>
                        </a:rPr>
                        <a:t>Delegated up to £6,000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algn="ctr"/>
                      <a:r>
                        <a:rPr lang="en-GB" dirty="0">
                          <a:solidFill>
                            <a:schemeClr val="tx1"/>
                          </a:solidFill>
                        </a:rPr>
                        <a:t>Top Up 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0001"/>
                  </a:ext>
                </a:extLst>
              </a:tr>
              <a:tr h="1277470">
                <a:tc>
                  <a:txBody>
                    <a:bodyPr/>
                    <a:lstStyle/>
                    <a:p>
                      <a:r>
                        <a:rPr lang="en-GB" b="1" dirty="0">
                          <a:solidFill>
                            <a:schemeClr val="tx1"/>
                          </a:solidFill>
                        </a:rPr>
                        <a:t>Special</a:t>
                      </a:r>
                      <a:r>
                        <a:rPr lang="en-GB" b="1" baseline="0" dirty="0">
                          <a:solidFill>
                            <a:schemeClr val="tx1"/>
                          </a:solidFill>
                        </a:rPr>
                        <a:t> Schools </a:t>
                      </a:r>
                    </a:p>
                    <a:p>
                      <a:endParaRPr lang="en-GB" b="1" baseline="0" dirty="0">
                        <a:solidFill>
                          <a:schemeClr val="tx1"/>
                        </a:solidFill>
                      </a:endParaRPr>
                    </a:p>
                    <a:p>
                      <a:endParaRPr lang="en-GB"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dirty="0">
                          <a:solidFill>
                            <a:schemeClr val="tx1"/>
                          </a:solidFill>
                        </a:rPr>
                        <a:t>Planned place £10,000 per place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266"/>
                    </a:solidFill>
                  </a:tcPr>
                </a:tc>
                <a:tc h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77470">
                <a:tc>
                  <a:txBody>
                    <a:bodyPr/>
                    <a:lstStyle/>
                    <a:p>
                      <a:r>
                        <a:rPr lang="en-GB" b="1" dirty="0">
                          <a:solidFill>
                            <a:schemeClr val="tx1"/>
                          </a:solidFill>
                        </a:rPr>
                        <a:t>Independent schools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algn="ctr"/>
                      <a:r>
                        <a:rPr lang="en-GB" dirty="0">
                          <a:solidFill>
                            <a:schemeClr val="tx1"/>
                          </a:solidFill>
                        </a:rPr>
                        <a:t>School Fee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266"/>
                    </a:solidFill>
                  </a:tcPr>
                </a:tc>
                <a:tc hMerge="1">
                  <a:txBody>
                    <a:bodyPr/>
                    <a:lstStyle/>
                    <a:p>
                      <a:endParaRPr lang="en-US"/>
                    </a:p>
                  </a:txBody>
                  <a:tcPr/>
                </a:tc>
                <a:tc hMerge="1">
                  <a:txBody>
                    <a:bodyPr/>
                    <a:lstStyle/>
                    <a:p>
                      <a:pPr algn="ctr"/>
                      <a:endParaRPr lang="en-GB"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53699570"/>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4" y="134479"/>
            <a:ext cx="9943257" cy="1323439"/>
          </a:xfrm>
          <a:prstGeom prst="rect">
            <a:avLst/>
          </a:prstGeom>
        </p:spPr>
        <p:txBody>
          <a:bodyPr wrap="square">
            <a:spAutoFit/>
          </a:bodyPr>
          <a:lstStyle/>
          <a:p>
            <a:pPr lvl="0"/>
            <a:r>
              <a:rPr lang="en-GB" sz="4000" b="1" kern="0" dirty="0">
                <a:solidFill>
                  <a:srgbClr val="E3771B"/>
                </a:solidFill>
              </a:rPr>
              <a:t>Four key elements of good practice in educational settings </a:t>
            </a:r>
            <a:endParaRPr lang="en-GB" sz="1600" dirty="0">
              <a:solidFill>
                <a:prstClr val="black"/>
              </a:solidFill>
            </a:endParaRPr>
          </a:p>
        </p:txBody>
      </p:sp>
      <p:sp>
        <p:nvSpPr>
          <p:cNvPr id="10" name="Round Diagonal Corner Rectangle 9"/>
          <p:cNvSpPr/>
          <p:nvPr/>
        </p:nvSpPr>
        <p:spPr bwMode="auto">
          <a:xfrm>
            <a:off x="503107" y="1457918"/>
            <a:ext cx="11159412" cy="4707932"/>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898914" y="946789"/>
            <a:ext cx="10367799" cy="646331"/>
          </a:xfrm>
          <a:prstGeom prst="rect">
            <a:avLst/>
          </a:prstGeom>
        </p:spPr>
        <p:txBody>
          <a:bodyPr wrap="square">
            <a:spAutoFit/>
          </a:bodyPr>
          <a:lstStyle/>
          <a:p>
            <a:endParaRPr lang="en-GB" dirty="0">
              <a:hlinkClick r:id="rId4"/>
            </a:endParaRPr>
          </a:p>
          <a:p>
            <a:endParaRPr lang="en-GB" dirty="0">
              <a:hlinkClick r:id="rId4"/>
            </a:endParaRPr>
          </a:p>
        </p:txBody>
      </p:sp>
      <p:sp>
        <p:nvSpPr>
          <p:cNvPr id="2" name="Rectangle 1"/>
          <p:cNvSpPr/>
          <p:nvPr/>
        </p:nvSpPr>
        <p:spPr>
          <a:xfrm>
            <a:off x="898913" y="2020351"/>
            <a:ext cx="10367799" cy="3416320"/>
          </a:xfrm>
          <a:prstGeom prst="rect">
            <a:avLst/>
          </a:prstGeom>
        </p:spPr>
        <p:txBody>
          <a:bodyPr wrap="square" lIns="91440" tIns="45720" rIns="91440" bIns="45720" anchor="t">
            <a:spAutoFit/>
          </a:bodyPr>
          <a:lstStyle/>
          <a:p>
            <a:pPr lvl="0"/>
            <a:r>
              <a:rPr lang="en-GB" dirty="0"/>
              <a:t>A whole school ethos that respects individuals’ differences, maintains high expectations for all and promotes good communication between teachers, parents and pupil </a:t>
            </a:r>
            <a:r>
              <a:rPr lang="en-GB" b="1" dirty="0"/>
              <a:t>(LEADERSHIP &amp; WHOLE SCHOOL SIGN UP)</a:t>
            </a:r>
          </a:p>
          <a:p>
            <a:pPr lvl="0"/>
            <a:endParaRPr lang="en-GB" b="1" dirty="0"/>
          </a:p>
          <a:p>
            <a:r>
              <a:rPr lang="en-GB" dirty="0"/>
              <a:t>Knowledgeable and sensitive teachers who understand the processes of learning and the impact that SEND can have on these </a:t>
            </a:r>
            <a:r>
              <a:rPr lang="en-GB" b="1" dirty="0"/>
              <a:t>(WORKFORCE DEVELOPMENT &amp; CPD – Continuing Professional Development)</a:t>
            </a:r>
            <a:endParaRPr lang="en-GB" b="1" dirty="0">
              <a:cs typeface="Calibri"/>
            </a:endParaRPr>
          </a:p>
          <a:p>
            <a:pPr lvl="0"/>
            <a:endParaRPr lang="en-GB" b="1" dirty="0"/>
          </a:p>
          <a:p>
            <a:pPr lvl="0"/>
            <a:r>
              <a:rPr lang="en-GB" dirty="0"/>
              <a:t>Creative adaptations to classroom practice enabling children with special needs to learn inclusively and meaningfully, alongside their peers </a:t>
            </a:r>
            <a:r>
              <a:rPr lang="en-GB" b="1" dirty="0"/>
              <a:t>(QUALITY FIRST DIFFERENTIATED TEACHING)</a:t>
            </a:r>
          </a:p>
          <a:p>
            <a:pPr lvl="0"/>
            <a:endParaRPr lang="en-GB" b="1" dirty="0"/>
          </a:p>
          <a:p>
            <a:r>
              <a:rPr lang="en-GB" dirty="0"/>
              <a:t>Access to additional learning programmes and resources to support the development of key skills and strategies for independent learning when assessment indicates that the pupil is not making progress </a:t>
            </a:r>
            <a:r>
              <a:rPr lang="en-GB" b="1" dirty="0"/>
              <a:t>(PERSONALISED APPROACH/ TARGETED SUPPORT) </a:t>
            </a:r>
            <a:endParaRPr lang="en-US" b="1" dirty="0"/>
          </a:p>
        </p:txBody>
      </p:sp>
    </p:spTree>
    <p:extLst>
      <p:ext uri="{BB962C8B-B14F-4D97-AF65-F5344CB8AC3E}">
        <p14:creationId xmlns:p14="http://schemas.microsoft.com/office/powerpoint/2010/main" val="701310917"/>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3" y="562068"/>
            <a:ext cx="9943257" cy="707886"/>
          </a:xfrm>
          <a:prstGeom prst="rect">
            <a:avLst/>
          </a:prstGeom>
        </p:spPr>
        <p:txBody>
          <a:bodyPr wrap="square">
            <a:spAutoFit/>
          </a:bodyPr>
          <a:lstStyle/>
          <a:p>
            <a:pPr lvl="0"/>
            <a:r>
              <a:rPr lang="en-GB" sz="4000" b="1" kern="0" dirty="0">
                <a:solidFill>
                  <a:srgbClr val="E3771B"/>
                </a:solidFill>
              </a:rPr>
              <a:t>Duties on Governors</a:t>
            </a:r>
            <a:endParaRPr lang="en-GB" sz="1600" dirty="0">
              <a:solidFill>
                <a:prstClr val="black"/>
              </a:solidFill>
            </a:endParaRPr>
          </a:p>
        </p:txBody>
      </p:sp>
      <p:sp>
        <p:nvSpPr>
          <p:cNvPr id="10" name="Round Diagonal Corner Rectangle 9"/>
          <p:cNvSpPr/>
          <p:nvPr/>
        </p:nvSpPr>
        <p:spPr bwMode="auto">
          <a:xfrm>
            <a:off x="503107" y="1457918"/>
            <a:ext cx="11159412" cy="4707932"/>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898914" y="946789"/>
            <a:ext cx="10367799" cy="646331"/>
          </a:xfrm>
          <a:prstGeom prst="rect">
            <a:avLst/>
          </a:prstGeom>
        </p:spPr>
        <p:txBody>
          <a:bodyPr wrap="square">
            <a:spAutoFit/>
          </a:bodyPr>
          <a:lstStyle/>
          <a:p>
            <a:endParaRPr lang="en-GB" dirty="0">
              <a:hlinkClick r:id="rId4"/>
            </a:endParaRPr>
          </a:p>
          <a:p>
            <a:endParaRPr lang="en-GB" dirty="0">
              <a:hlinkClick r:id="rId4"/>
            </a:endParaRPr>
          </a:p>
        </p:txBody>
      </p:sp>
      <p:sp>
        <p:nvSpPr>
          <p:cNvPr id="2" name="Rectangle 1"/>
          <p:cNvSpPr/>
          <p:nvPr/>
        </p:nvSpPr>
        <p:spPr>
          <a:xfrm>
            <a:off x="898913" y="2020351"/>
            <a:ext cx="10367799" cy="2308324"/>
          </a:xfrm>
          <a:prstGeom prst="rect">
            <a:avLst/>
          </a:prstGeom>
        </p:spPr>
        <p:txBody>
          <a:bodyPr wrap="square">
            <a:spAutoFit/>
          </a:bodyPr>
          <a:lstStyle/>
          <a:p>
            <a:r>
              <a:rPr lang="en-US" dirty="0"/>
              <a:t>The key duties of the Governing Body is to use their </a:t>
            </a:r>
            <a:r>
              <a:rPr lang="en-US" b="1" dirty="0"/>
              <a:t>‘best </a:t>
            </a:r>
            <a:r>
              <a:rPr lang="en-US" b="1" dirty="0" err="1"/>
              <a:t>endeavours</a:t>
            </a:r>
            <a:r>
              <a:rPr lang="en-US" dirty="0" err="1"/>
              <a:t>’</a:t>
            </a:r>
            <a:r>
              <a:rPr lang="en-US" dirty="0"/>
              <a:t> to secure special educational provision for all children or young people for whom they are responsible. </a:t>
            </a:r>
          </a:p>
          <a:p>
            <a:endParaRPr lang="en-US" dirty="0"/>
          </a:p>
          <a:p>
            <a:r>
              <a:rPr lang="en-US" dirty="0"/>
              <a:t>This duty applies to all schools and educational provision.</a:t>
            </a:r>
          </a:p>
          <a:p>
            <a:endParaRPr lang="en-US" dirty="0"/>
          </a:p>
          <a:p>
            <a:r>
              <a:rPr lang="en-US" dirty="0"/>
              <a:t>The legal duty is directly placed on the governing body rather than the Headteacher of the school or Principal of the college. This is partly because the governing body is able to affect change as it is responsible for the appointment and performance management of such leadership posts. </a:t>
            </a:r>
          </a:p>
        </p:txBody>
      </p:sp>
    </p:spTree>
    <p:extLst>
      <p:ext uri="{BB962C8B-B14F-4D97-AF65-F5344CB8AC3E}">
        <p14:creationId xmlns:p14="http://schemas.microsoft.com/office/powerpoint/2010/main" val="38902938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4" y="238903"/>
            <a:ext cx="9943257" cy="707886"/>
          </a:xfrm>
          <a:prstGeom prst="rect">
            <a:avLst/>
          </a:prstGeom>
        </p:spPr>
        <p:txBody>
          <a:bodyPr wrap="square">
            <a:spAutoFit/>
          </a:bodyPr>
          <a:lstStyle/>
          <a:p>
            <a:pPr lvl="0"/>
            <a:r>
              <a:rPr lang="en-GB" sz="4000" b="1" kern="0" dirty="0">
                <a:solidFill>
                  <a:srgbClr val="E3771B"/>
                </a:solidFill>
              </a:rPr>
              <a:t>Duties on </a:t>
            </a:r>
            <a:r>
              <a:rPr lang="en-GB" sz="4000" b="1" kern="0" dirty="0" err="1">
                <a:solidFill>
                  <a:srgbClr val="E3771B"/>
                </a:solidFill>
              </a:rPr>
              <a:t>Headteachers</a:t>
            </a:r>
            <a:endParaRPr lang="en-GB" sz="1600" dirty="0">
              <a:solidFill>
                <a:prstClr val="black"/>
              </a:solidFill>
            </a:endParaRPr>
          </a:p>
        </p:txBody>
      </p:sp>
      <p:sp>
        <p:nvSpPr>
          <p:cNvPr id="10" name="Round Diagonal Corner Rectangle 9"/>
          <p:cNvSpPr/>
          <p:nvPr/>
        </p:nvSpPr>
        <p:spPr bwMode="auto">
          <a:xfrm>
            <a:off x="503107" y="973114"/>
            <a:ext cx="11159412" cy="5643586"/>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898914" y="946789"/>
            <a:ext cx="10367799" cy="646331"/>
          </a:xfrm>
          <a:prstGeom prst="rect">
            <a:avLst/>
          </a:prstGeom>
        </p:spPr>
        <p:txBody>
          <a:bodyPr wrap="square">
            <a:spAutoFit/>
          </a:bodyPr>
          <a:lstStyle/>
          <a:p>
            <a:endParaRPr lang="en-GB" dirty="0">
              <a:hlinkClick r:id="rId4"/>
            </a:endParaRPr>
          </a:p>
          <a:p>
            <a:endParaRPr lang="en-GB" dirty="0">
              <a:hlinkClick r:id="rId4"/>
            </a:endParaRPr>
          </a:p>
        </p:txBody>
      </p:sp>
      <p:sp>
        <p:nvSpPr>
          <p:cNvPr id="2" name="Rectangle 1"/>
          <p:cNvSpPr/>
          <p:nvPr/>
        </p:nvSpPr>
        <p:spPr>
          <a:xfrm>
            <a:off x="898914" y="1038072"/>
            <a:ext cx="10367799" cy="4524315"/>
          </a:xfrm>
          <a:prstGeom prst="rect">
            <a:avLst/>
          </a:prstGeom>
        </p:spPr>
        <p:txBody>
          <a:bodyPr wrap="square">
            <a:spAutoFit/>
          </a:bodyPr>
          <a:lstStyle/>
          <a:p>
            <a:pPr algn="just"/>
            <a:endParaRPr lang="en-US" dirty="0"/>
          </a:p>
          <a:p>
            <a:pPr algn="just"/>
            <a:r>
              <a:rPr lang="en-US" b="1" dirty="0"/>
              <a:t>Headteachers are expected to; </a:t>
            </a:r>
          </a:p>
          <a:p>
            <a:pPr marL="285750" indent="-285750" algn="just">
              <a:buFont typeface="Wingdings" panose="05000000000000000000" pitchFamily="2" charset="2"/>
              <a:buChar char="Ø"/>
            </a:pPr>
            <a:r>
              <a:rPr lang="en-US" dirty="0"/>
              <a:t>demand ambitious standards for all pupils, overcoming disadvantage and promoting equality as well as instilling a strong sense of accountability in staff for the impact of their work on pupils’ outcomes </a:t>
            </a:r>
          </a:p>
          <a:p>
            <a:pPr marL="285750" indent="-285750" algn="just">
              <a:buFont typeface="Wingdings" panose="05000000000000000000" pitchFamily="2" charset="2"/>
              <a:buChar char="Ø"/>
            </a:pPr>
            <a:r>
              <a:rPr lang="en-US" dirty="0"/>
              <a:t>provide a safe, calm and well-ordered environment for all pupils and staff, focused on safeguarding pupils and developing their exemplary behavior in school and in the wider society </a:t>
            </a:r>
          </a:p>
          <a:p>
            <a:pPr marL="285750" indent="-285750" algn="just">
              <a:buFont typeface="Wingdings" panose="05000000000000000000" pitchFamily="2" charset="2"/>
              <a:buChar char="Ø"/>
            </a:pPr>
            <a:r>
              <a:rPr lang="en-US" dirty="0"/>
              <a:t>exercise considered, curriculum-led financial planning to ensure the reasonable deployment of budgets and resources, in the best interests of pupils’ achievements and the school’s sustainability </a:t>
            </a:r>
          </a:p>
          <a:p>
            <a:pPr marL="285750" indent="-285750" algn="just">
              <a:buFont typeface="Wingdings" panose="05000000000000000000" pitchFamily="2" charset="2"/>
              <a:buChar char="Ø"/>
            </a:pPr>
            <a:r>
              <a:rPr lang="en-US" dirty="0"/>
              <a:t>develop effective relationships with fellow professionals and colleagues in other public services to improve academic and social outcomes for all pupils </a:t>
            </a:r>
          </a:p>
          <a:p>
            <a:pPr marL="285750" indent="-285750" algn="just">
              <a:buFont typeface="Wingdings" panose="05000000000000000000" pitchFamily="2" charset="2"/>
              <a:buChar char="Ø"/>
            </a:pPr>
            <a:r>
              <a:rPr lang="en-US" dirty="0"/>
              <a:t>inspire and influence others - within and beyond schools - to believe in the fundamental importance of education in young people’s lives and to promote the value of education. </a:t>
            </a:r>
          </a:p>
          <a:p>
            <a:pPr algn="just"/>
            <a:endParaRPr lang="en-US" b="1" dirty="0"/>
          </a:p>
          <a:p>
            <a:pPr algn="just"/>
            <a:r>
              <a:rPr lang="en-US" b="1" dirty="0"/>
              <a:t>The Headteacher plays a pivotal role in driving culture change – supporting the SENCO in engaging the whole teaching community to ensure everyone understands the reform is about whole school improvement. </a:t>
            </a:r>
          </a:p>
        </p:txBody>
      </p:sp>
    </p:spTree>
    <p:extLst>
      <p:ext uri="{BB962C8B-B14F-4D97-AF65-F5344CB8AC3E}">
        <p14:creationId xmlns:p14="http://schemas.microsoft.com/office/powerpoint/2010/main" val="2531667875"/>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4" y="238903"/>
            <a:ext cx="9943257" cy="707886"/>
          </a:xfrm>
          <a:prstGeom prst="rect">
            <a:avLst/>
          </a:prstGeom>
        </p:spPr>
        <p:txBody>
          <a:bodyPr wrap="square">
            <a:spAutoFit/>
          </a:bodyPr>
          <a:lstStyle/>
          <a:p>
            <a:pPr lvl="0"/>
            <a:r>
              <a:rPr lang="en-GB" sz="4000" b="1" kern="0" dirty="0">
                <a:solidFill>
                  <a:srgbClr val="E3771B"/>
                </a:solidFill>
              </a:rPr>
              <a:t>Duties on Teachers</a:t>
            </a:r>
            <a:endParaRPr lang="en-GB" sz="1600" dirty="0">
              <a:solidFill>
                <a:prstClr val="black"/>
              </a:solidFill>
            </a:endParaRPr>
          </a:p>
        </p:txBody>
      </p:sp>
      <p:sp>
        <p:nvSpPr>
          <p:cNvPr id="10" name="Round Diagonal Corner Rectangle 9"/>
          <p:cNvSpPr/>
          <p:nvPr/>
        </p:nvSpPr>
        <p:spPr bwMode="auto">
          <a:xfrm>
            <a:off x="503107" y="973114"/>
            <a:ext cx="11159412" cy="5643586"/>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898914" y="946789"/>
            <a:ext cx="10367799" cy="646331"/>
          </a:xfrm>
          <a:prstGeom prst="rect">
            <a:avLst/>
          </a:prstGeom>
        </p:spPr>
        <p:txBody>
          <a:bodyPr wrap="square">
            <a:spAutoFit/>
          </a:bodyPr>
          <a:lstStyle/>
          <a:p>
            <a:endParaRPr lang="en-GB" dirty="0">
              <a:hlinkClick r:id="rId4"/>
            </a:endParaRPr>
          </a:p>
          <a:p>
            <a:endParaRPr lang="en-GB" dirty="0">
              <a:hlinkClick r:id="rId4"/>
            </a:endParaRPr>
          </a:p>
        </p:txBody>
      </p:sp>
      <p:sp>
        <p:nvSpPr>
          <p:cNvPr id="2" name="Rectangle 1"/>
          <p:cNvSpPr/>
          <p:nvPr/>
        </p:nvSpPr>
        <p:spPr>
          <a:xfrm>
            <a:off x="898914" y="1654675"/>
            <a:ext cx="10367799" cy="3970318"/>
          </a:xfrm>
          <a:prstGeom prst="rect">
            <a:avLst/>
          </a:prstGeom>
        </p:spPr>
        <p:txBody>
          <a:bodyPr wrap="square">
            <a:spAutoFit/>
          </a:bodyPr>
          <a:lstStyle/>
          <a:p>
            <a:r>
              <a:rPr lang="en-US" dirty="0"/>
              <a:t>The classroom teacher plays a central role constantly reviewing and monitoring progress and setting targets for the child. </a:t>
            </a:r>
          </a:p>
          <a:p>
            <a:endParaRPr lang="en-US" dirty="0"/>
          </a:p>
          <a:p>
            <a:r>
              <a:rPr lang="en-US" dirty="0"/>
              <a:t>In accordance with (Teachers’ Standards (2013) they need to ; </a:t>
            </a:r>
          </a:p>
          <a:p>
            <a:pPr marL="285750" indent="-285750">
              <a:buFont typeface="Wingdings" panose="05000000000000000000" pitchFamily="2" charset="2"/>
              <a:buChar char="Ø"/>
            </a:pPr>
            <a:r>
              <a:rPr lang="en-US" dirty="0"/>
              <a:t>be accountable for attainment, progress and outcomes</a:t>
            </a:r>
            <a:endParaRPr lang="en-US" b="1" dirty="0"/>
          </a:p>
          <a:p>
            <a:pPr marL="285750" indent="-285750">
              <a:buFont typeface="Wingdings" panose="05000000000000000000" pitchFamily="2" charset="2"/>
              <a:buChar char="Ø"/>
            </a:pPr>
            <a:r>
              <a:rPr lang="en-US" dirty="0"/>
              <a:t>be aware of pupils’ capabilities and their prior knowledge, and plan teaching to build on these </a:t>
            </a:r>
          </a:p>
          <a:p>
            <a:pPr marL="285750" indent="-285750">
              <a:buFont typeface="Wingdings" panose="05000000000000000000" pitchFamily="2" charset="2"/>
              <a:buChar char="Ø"/>
            </a:pPr>
            <a:r>
              <a:rPr lang="en-US" dirty="0"/>
              <a:t>know when and how to differentiate appropriately, using approaches which enable pupils to be taught effectively </a:t>
            </a:r>
          </a:p>
          <a:p>
            <a:pPr marL="285750" indent="-285750">
              <a:buFont typeface="Wingdings" panose="05000000000000000000" pitchFamily="2" charset="2"/>
              <a:buChar char="Ø"/>
            </a:pPr>
            <a:r>
              <a:rPr lang="en-US" dirty="0"/>
              <a:t>demonstrate an awareness of the physical, social and intellectual development of children, and know how to adapt teaching to support pupils’ education at different stages of development </a:t>
            </a:r>
          </a:p>
          <a:p>
            <a:pPr marL="285750" indent="-285750">
              <a:buFont typeface="Wingdings" panose="05000000000000000000" pitchFamily="2" charset="2"/>
              <a:buChar char="Ø"/>
            </a:pPr>
            <a:r>
              <a:rPr lang="en-US" dirty="0"/>
              <a:t>have a clear understanding of the needs of all pupils, including those with special educational needs; those of high ability; those with English as an additional language; those with disabilities </a:t>
            </a:r>
          </a:p>
          <a:p>
            <a:pPr marL="285750" indent="-285750">
              <a:buFont typeface="Wingdings" panose="05000000000000000000" pitchFamily="2" charset="2"/>
              <a:buChar char="Ø"/>
            </a:pPr>
            <a:r>
              <a:rPr lang="en-US" dirty="0"/>
              <a:t>manage classes effectively, using approaches which are appropriate to pupils’ needs in order to involve and motivate them. </a:t>
            </a:r>
          </a:p>
        </p:txBody>
      </p:sp>
    </p:spTree>
    <p:extLst>
      <p:ext uri="{BB962C8B-B14F-4D97-AF65-F5344CB8AC3E}">
        <p14:creationId xmlns:p14="http://schemas.microsoft.com/office/powerpoint/2010/main" val="93954015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4" y="238903"/>
            <a:ext cx="9943257" cy="707886"/>
          </a:xfrm>
          <a:prstGeom prst="rect">
            <a:avLst/>
          </a:prstGeom>
        </p:spPr>
        <p:txBody>
          <a:bodyPr wrap="square" lIns="91440" tIns="45720" rIns="91440" bIns="45720" anchor="t">
            <a:spAutoFit/>
          </a:bodyPr>
          <a:lstStyle/>
          <a:p>
            <a:pPr lvl="0"/>
            <a:r>
              <a:rPr lang="en-GB" sz="4000" b="1" kern="0" dirty="0">
                <a:solidFill>
                  <a:srgbClr val="E3771B"/>
                </a:solidFill>
              </a:rPr>
              <a:t>Duties on SENCO</a:t>
            </a:r>
            <a:endParaRPr lang="en-GB" sz="1600" dirty="0">
              <a:solidFill>
                <a:prstClr val="black"/>
              </a:solidFill>
            </a:endParaRPr>
          </a:p>
        </p:txBody>
      </p:sp>
      <p:sp>
        <p:nvSpPr>
          <p:cNvPr id="10" name="Round Diagonal Corner Rectangle 9"/>
          <p:cNvSpPr/>
          <p:nvPr/>
        </p:nvSpPr>
        <p:spPr bwMode="auto">
          <a:xfrm>
            <a:off x="503107" y="973114"/>
            <a:ext cx="11159412" cy="5643586"/>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898914" y="946789"/>
            <a:ext cx="10367799" cy="646331"/>
          </a:xfrm>
          <a:prstGeom prst="rect">
            <a:avLst/>
          </a:prstGeom>
        </p:spPr>
        <p:txBody>
          <a:bodyPr wrap="square">
            <a:spAutoFit/>
          </a:bodyPr>
          <a:lstStyle/>
          <a:p>
            <a:endParaRPr lang="en-GB" dirty="0">
              <a:hlinkClick r:id="rId4"/>
            </a:endParaRPr>
          </a:p>
          <a:p>
            <a:endParaRPr lang="en-GB" dirty="0">
              <a:hlinkClick r:id="rId4"/>
            </a:endParaRPr>
          </a:p>
        </p:txBody>
      </p:sp>
      <p:sp>
        <p:nvSpPr>
          <p:cNvPr id="2" name="Rectangle 1"/>
          <p:cNvSpPr/>
          <p:nvPr/>
        </p:nvSpPr>
        <p:spPr>
          <a:xfrm>
            <a:off x="898914" y="1654675"/>
            <a:ext cx="10367799" cy="2308324"/>
          </a:xfrm>
          <a:prstGeom prst="rect">
            <a:avLst/>
          </a:prstGeom>
        </p:spPr>
        <p:txBody>
          <a:bodyPr wrap="square">
            <a:spAutoFit/>
          </a:bodyPr>
          <a:lstStyle/>
          <a:p>
            <a:r>
              <a:rPr lang="en-US" dirty="0"/>
              <a:t>The SEN Co-</a:t>
            </a:r>
            <a:r>
              <a:rPr lang="en-US" dirty="0" err="1"/>
              <a:t>ordinator</a:t>
            </a:r>
            <a:r>
              <a:rPr lang="en-US" dirty="0"/>
              <a:t> (SENCO) must be a qualified teacher that has or will  achieve a National Award in Special Educational Coordination within three years of appointment. </a:t>
            </a:r>
          </a:p>
          <a:p>
            <a:endParaRPr lang="en-US" dirty="0"/>
          </a:p>
          <a:p>
            <a:r>
              <a:rPr lang="en-US" dirty="0"/>
              <a:t>The SENCO has day-to-day responsibility for the operation of SEN policy and co-ordination of specific provision made to support individual pupils with SEN, including those who do and do not have EHC plans. </a:t>
            </a:r>
          </a:p>
          <a:p>
            <a:r>
              <a:rPr lang="en-US" dirty="0"/>
              <a:t>Schools should ensure that the SENCO has sufficient time and resources to carry out these functions. This should include providing the SENCO with sufficient administrative support and time away from teaching to enable them to fulfil their responsibilities in a similar way to other important strategic roles within a school. </a:t>
            </a:r>
          </a:p>
        </p:txBody>
      </p:sp>
    </p:spTree>
    <p:extLst>
      <p:ext uri="{BB962C8B-B14F-4D97-AF65-F5344CB8AC3E}">
        <p14:creationId xmlns:p14="http://schemas.microsoft.com/office/powerpoint/2010/main" val="3763736176"/>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4" y="238903"/>
            <a:ext cx="9943257" cy="707886"/>
          </a:xfrm>
          <a:prstGeom prst="rect">
            <a:avLst/>
          </a:prstGeom>
        </p:spPr>
        <p:txBody>
          <a:bodyPr wrap="square">
            <a:spAutoFit/>
          </a:bodyPr>
          <a:lstStyle/>
          <a:p>
            <a:pPr lvl="0"/>
            <a:r>
              <a:rPr lang="en-GB" sz="4000" b="1" kern="0" dirty="0">
                <a:solidFill>
                  <a:srgbClr val="E3771B"/>
                </a:solidFill>
              </a:rPr>
              <a:t>Duties on TA’s / LSA’s</a:t>
            </a:r>
            <a:endParaRPr lang="en-GB" sz="1600" dirty="0">
              <a:solidFill>
                <a:prstClr val="black"/>
              </a:solidFill>
            </a:endParaRPr>
          </a:p>
        </p:txBody>
      </p:sp>
      <p:sp>
        <p:nvSpPr>
          <p:cNvPr id="10" name="Round Diagonal Corner Rectangle 9"/>
          <p:cNvSpPr/>
          <p:nvPr/>
        </p:nvSpPr>
        <p:spPr bwMode="auto">
          <a:xfrm>
            <a:off x="503107" y="973114"/>
            <a:ext cx="11159412" cy="5643586"/>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898914" y="946789"/>
            <a:ext cx="10367799" cy="646331"/>
          </a:xfrm>
          <a:prstGeom prst="rect">
            <a:avLst/>
          </a:prstGeom>
        </p:spPr>
        <p:txBody>
          <a:bodyPr wrap="square">
            <a:spAutoFit/>
          </a:bodyPr>
          <a:lstStyle/>
          <a:p>
            <a:endParaRPr lang="en-GB" dirty="0">
              <a:hlinkClick r:id="rId4"/>
            </a:endParaRPr>
          </a:p>
          <a:p>
            <a:endParaRPr lang="en-GB" dirty="0">
              <a:hlinkClick r:id="rId4"/>
            </a:endParaRPr>
          </a:p>
        </p:txBody>
      </p:sp>
      <p:sp>
        <p:nvSpPr>
          <p:cNvPr id="2" name="Rectangle 1"/>
          <p:cNvSpPr/>
          <p:nvPr/>
        </p:nvSpPr>
        <p:spPr>
          <a:xfrm>
            <a:off x="898914" y="1654675"/>
            <a:ext cx="10367799" cy="2862322"/>
          </a:xfrm>
          <a:prstGeom prst="rect">
            <a:avLst/>
          </a:prstGeom>
        </p:spPr>
        <p:txBody>
          <a:bodyPr wrap="square">
            <a:spAutoFit/>
          </a:bodyPr>
          <a:lstStyle/>
          <a:p>
            <a:r>
              <a:rPr lang="en-US" dirty="0"/>
              <a:t>The SEND Code of Practice states that: </a:t>
            </a:r>
          </a:p>
          <a:p>
            <a:endParaRPr lang="en-US" dirty="0"/>
          </a:p>
          <a:p>
            <a:r>
              <a:rPr lang="en-US" dirty="0"/>
              <a:t>The class or subject </a:t>
            </a:r>
            <a:r>
              <a:rPr lang="en-US" b="1" dirty="0"/>
              <a:t>teacher should remain responsible for working with the child on a daily basis</a:t>
            </a:r>
            <a:r>
              <a:rPr lang="en-US" dirty="0"/>
              <a:t>. Where the interventions involve group or one-to-one teaching away from the main class or subject teacher, they should still retain responsibility for the pupil. They should </a:t>
            </a:r>
            <a:r>
              <a:rPr lang="en-US" b="1" dirty="0"/>
              <a:t>work closely with any teaching assistants or specialist staff involved, to plan and assess the impact of support and interventions and how they can be linked to classroom teaching</a:t>
            </a:r>
            <a:r>
              <a:rPr lang="en-US" dirty="0"/>
              <a:t>. The SENCO should support the class or subject teacher in the further assessment of the child’s particular strengths and weaknesses, in problem solving and advising on the effective implementation of support. </a:t>
            </a:r>
          </a:p>
          <a:p>
            <a:endParaRPr lang="en-US" dirty="0"/>
          </a:p>
        </p:txBody>
      </p:sp>
    </p:spTree>
    <p:extLst>
      <p:ext uri="{BB962C8B-B14F-4D97-AF65-F5344CB8AC3E}">
        <p14:creationId xmlns:p14="http://schemas.microsoft.com/office/powerpoint/2010/main" val="299221431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Round Diagonal Corner Rectangle 9"/>
          <p:cNvSpPr/>
          <p:nvPr/>
        </p:nvSpPr>
        <p:spPr bwMode="auto">
          <a:xfrm>
            <a:off x="724710" y="1125080"/>
            <a:ext cx="10506269" cy="5118558"/>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1380931" y="1997839"/>
            <a:ext cx="9311951" cy="646331"/>
          </a:xfrm>
          <a:prstGeom prst="rect">
            <a:avLst/>
          </a:prstGeom>
        </p:spPr>
        <p:txBody>
          <a:bodyPr wrap="square">
            <a:spAutoFit/>
          </a:bodyPr>
          <a:lstStyle/>
          <a:p>
            <a:endParaRPr lang="en-GB" b="1" i="1" dirty="0">
              <a:hlinkClick r:id="rId4"/>
            </a:endParaRPr>
          </a:p>
          <a:p>
            <a:endParaRPr lang="en-GB" b="1" i="1" dirty="0">
              <a:hlinkClick r:id="rId4"/>
            </a:endParaRPr>
          </a:p>
        </p:txBody>
      </p:sp>
      <p:sp>
        <p:nvSpPr>
          <p:cNvPr id="4" name="Rectangle 3"/>
          <p:cNvSpPr/>
          <p:nvPr/>
        </p:nvSpPr>
        <p:spPr>
          <a:xfrm>
            <a:off x="982060" y="4918448"/>
            <a:ext cx="10266749" cy="923330"/>
          </a:xfrm>
          <a:prstGeom prst="rect">
            <a:avLst/>
          </a:prstGeom>
        </p:spPr>
        <p:txBody>
          <a:bodyPr wrap="square" lIns="91440" tIns="45720" rIns="91440" bIns="45720" anchor="t">
            <a:spAutoFit/>
          </a:bodyPr>
          <a:lstStyle/>
          <a:p>
            <a:r>
              <a:rPr lang="en-GB" dirty="0"/>
              <a:t>This presentation is for those who are interested in knowing more about the Special Educational Needs and Disability Panel.  Our local area relies upon successful joint working between education, health and social care partners to make decisions together with children and young people and parent and carers. </a:t>
            </a:r>
          </a:p>
        </p:txBody>
      </p:sp>
      <p:sp>
        <p:nvSpPr>
          <p:cNvPr id="12" name="Rectangle 11"/>
          <p:cNvSpPr/>
          <p:nvPr/>
        </p:nvSpPr>
        <p:spPr>
          <a:xfrm>
            <a:off x="1034159" y="417194"/>
            <a:ext cx="5203304" cy="707886"/>
          </a:xfrm>
          <a:prstGeom prst="rect">
            <a:avLst/>
          </a:prstGeom>
        </p:spPr>
        <p:txBody>
          <a:bodyPr wrap="square">
            <a:spAutoFit/>
          </a:bodyPr>
          <a:lstStyle/>
          <a:p>
            <a:pPr lvl="0" eaLnBrk="1" hangingPunct="1"/>
            <a:r>
              <a:rPr lang="en-US" sz="4000" b="1" kern="0" dirty="0">
                <a:solidFill>
                  <a:srgbClr val="E3771B"/>
                </a:solidFill>
                <a:latin typeface="Calibri"/>
              </a:rPr>
              <a:t>Welcome</a:t>
            </a:r>
            <a:endParaRPr lang="en-GB" sz="1600" dirty="0">
              <a:solidFill>
                <a:prstClr val="black"/>
              </a:solidFill>
            </a:endParaRPr>
          </a:p>
        </p:txBody>
      </p:sp>
      <p:pic>
        <p:nvPicPr>
          <p:cNvPr id="5" name="Picture 4"/>
          <p:cNvPicPr>
            <a:picLocks noChangeAspect="1"/>
          </p:cNvPicPr>
          <p:nvPr/>
        </p:nvPicPr>
        <p:blipFill>
          <a:blip r:embed="rId5"/>
          <a:stretch>
            <a:fillRect/>
          </a:stretch>
        </p:blipFill>
        <p:spPr>
          <a:xfrm>
            <a:off x="3507479" y="1832966"/>
            <a:ext cx="5328366" cy="2700762"/>
          </a:xfrm>
          <a:prstGeom prst="rect">
            <a:avLst/>
          </a:prstGeom>
        </p:spPr>
      </p:pic>
    </p:spTree>
    <p:extLst>
      <p:ext uri="{BB962C8B-B14F-4D97-AF65-F5344CB8AC3E}">
        <p14:creationId xmlns:p14="http://schemas.microsoft.com/office/powerpoint/2010/main" val="4000451574"/>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4" y="238903"/>
            <a:ext cx="9943257" cy="707886"/>
          </a:xfrm>
          <a:prstGeom prst="rect">
            <a:avLst/>
          </a:prstGeom>
        </p:spPr>
        <p:txBody>
          <a:bodyPr wrap="square">
            <a:spAutoFit/>
          </a:bodyPr>
          <a:lstStyle/>
          <a:p>
            <a:pPr lvl="0"/>
            <a:r>
              <a:rPr lang="en-GB" sz="4000" b="1" kern="0" dirty="0">
                <a:solidFill>
                  <a:srgbClr val="E3771B"/>
                </a:solidFill>
              </a:rPr>
              <a:t>The legal threshold to assess</a:t>
            </a:r>
            <a:endParaRPr lang="en-GB" sz="1600" dirty="0">
              <a:solidFill>
                <a:prstClr val="black"/>
              </a:solidFill>
            </a:endParaRPr>
          </a:p>
        </p:txBody>
      </p:sp>
      <p:sp>
        <p:nvSpPr>
          <p:cNvPr id="10" name="Round Diagonal Corner Rectangle 9"/>
          <p:cNvSpPr/>
          <p:nvPr/>
        </p:nvSpPr>
        <p:spPr bwMode="auto">
          <a:xfrm>
            <a:off x="503107" y="973114"/>
            <a:ext cx="11159412" cy="5643586"/>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898914" y="946789"/>
            <a:ext cx="10367799" cy="646331"/>
          </a:xfrm>
          <a:prstGeom prst="rect">
            <a:avLst/>
          </a:prstGeom>
        </p:spPr>
        <p:txBody>
          <a:bodyPr wrap="square">
            <a:spAutoFit/>
          </a:bodyPr>
          <a:lstStyle/>
          <a:p>
            <a:endParaRPr lang="en-GB" dirty="0">
              <a:hlinkClick r:id="rId4"/>
            </a:endParaRPr>
          </a:p>
          <a:p>
            <a:endParaRPr lang="en-GB" dirty="0">
              <a:hlinkClick r:id="rId4"/>
            </a:endParaRPr>
          </a:p>
        </p:txBody>
      </p:sp>
      <p:sp>
        <p:nvSpPr>
          <p:cNvPr id="2" name="Rectangle 1"/>
          <p:cNvSpPr/>
          <p:nvPr/>
        </p:nvSpPr>
        <p:spPr>
          <a:xfrm>
            <a:off x="898914" y="1654675"/>
            <a:ext cx="10367799" cy="3693319"/>
          </a:xfrm>
          <a:prstGeom prst="rect">
            <a:avLst/>
          </a:prstGeom>
        </p:spPr>
        <p:txBody>
          <a:bodyPr wrap="square" lIns="91440" tIns="45720" rIns="91440" bIns="45720" anchor="t">
            <a:spAutoFit/>
          </a:bodyPr>
          <a:lstStyle/>
          <a:p>
            <a:r>
              <a:rPr lang="en-US" b="1" dirty="0"/>
              <a:t>The Regulations:</a:t>
            </a:r>
          </a:p>
          <a:p>
            <a:pPr marL="285750" indent="-285750">
              <a:buFont typeface="Wingdings" panose="05000000000000000000" pitchFamily="2" charset="2"/>
              <a:buChar char="ü"/>
            </a:pPr>
            <a:r>
              <a:rPr lang="en-US" dirty="0"/>
              <a:t>The child or young person has or may have SEN; and</a:t>
            </a:r>
          </a:p>
          <a:p>
            <a:pPr marL="285750" indent="-285750">
              <a:buFont typeface="Wingdings" panose="05000000000000000000" pitchFamily="2" charset="2"/>
              <a:buChar char="ü"/>
            </a:pPr>
            <a:r>
              <a:rPr lang="en-US" dirty="0"/>
              <a:t>It may be necessary for special educational provision to be made </a:t>
            </a:r>
          </a:p>
          <a:p>
            <a:endParaRPr lang="en-US" dirty="0"/>
          </a:p>
          <a:p>
            <a:r>
              <a:rPr lang="en-US" b="1" dirty="0"/>
              <a:t>The Code of Practice:</a:t>
            </a:r>
          </a:p>
          <a:p>
            <a:r>
              <a:rPr lang="en-US" dirty="0"/>
              <a:t>The Local Authority should consider, whether there is evidence that despite the early years provider, school or post 16 institution having taken relevant and purposeful action to identify, assess and meet the special educational needs of the child/young person, the child or young person has not made expected progress (9.14)</a:t>
            </a:r>
          </a:p>
          <a:p>
            <a:endParaRPr lang="en-US" dirty="0"/>
          </a:p>
          <a:p>
            <a:r>
              <a:rPr lang="en-US" dirty="0"/>
              <a:t>Assessment for 19-25 year </a:t>
            </a:r>
            <a:r>
              <a:rPr lang="en-US" dirty="0" err="1"/>
              <a:t>olds</a:t>
            </a:r>
            <a:r>
              <a:rPr lang="en-US" dirty="0"/>
              <a:t> </a:t>
            </a:r>
            <a:r>
              <a:rPr lang="mr-IN" dirty="0">
                <a:cs typeface="Mangal"/>
              </a:rPr>
              <a:t>–</a:t>
            </a:r>
            <a:r>
              <a:rPr lang="en-US" dirty="0"/>
              <a:t> The Local Authority must consider whether the young person requires additional time, in comparison to the majority of others of the same age who do not have SEN, to complete his or her education or training (9.155-6)</a:t>
            </a:r>
          </a:p>
        </p:txBody>
      </p:sp>
    </p:spTree>
    <p:extLst>
      <p:ext uri="{BB962C8B-B14F-4D97-AF65-F5344CB8AC3E}">
        <p14:creationId xmlns:p14="http://schemas.microsoft.com/office/powerpoint/2010/main" val="120274775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4" y="238903"/>
            <a:ext cx="9943257" cy="707886"/>
          </a:xfrm>
          <a:prstGeom prst="rect">
            <a:avLst/>
          </a:prstGeom>
        </p:spPr>
        <p:txBody>
          <a:bodyPr wrap="square">
            <a:spAutoFit/>
          </a:bodyPr>
          <a:lstStyle/>
          <a:p>
            <a:pPr lvl="0"/>
            <a:r>
              <a:rPr lang="en-GB" sz="4000" b="1" kern="0" dirty="0">
                <a:solidFill>
                  <a:srgbClr val="E3771B"/>
                </a:solidFill>
              </a:rPr>
              <a:t>Criteria for assessments</a:t>
            </a:r>
            <a:endParaRPr lang="en-GB" sz="1600" dirty="0">
              <a:solidFill>
                <a:prstClr val="black"/>
              </a:solidFill>
            </a:endParaRPr>
          </a:p>
        </p:txBody>
      </p:sp>
      <p:sp>
        <p:nvSpPr>
          <p:cNvPr id="10" name="Round Diagonal Corner Rectangle 9"/>
          <p:cNvSpPr/>
          <p:nvPr/>
        </p:nvSpPr>
        <p:spPr bwMode="auto">
          <a:xfrm>
            <a:off x="503107" y="973114"/>
            <a:ext cx="11159412" cy="5643586"/>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898914" y="946789"/>
            <a:ext cx="10367799" cy="646331"/>
          </a:xfrm>
          <a:prstGeom prst="rect">
            <a:avLst/>
          </a:prstGeom>
        </p:spPr>
        <p:txBody>
          <a:bodyPr wrap="square">
            <a:spAutoFit/>
          </a:bodyPr>
          <a:lstStyle/>
          <a:p>
            <a:endParaRPr lang="en-GB" dirty="0">
              <a:hlinkClick r:id="rId4"/>
            </a:endParaRPr>
          </a:p>
          <a:p>
            <a:endParaRPr lang="en-GB" dirty="0">
              <a:hlinkClick r:id="rId4"/>
            </a:endParaRPr>
          </a:p>
        </p:txBody>
      </p:sp>
      <p:sp>
        <p:nvSpPr>
          <p:cNvPr id="2" name="Rectangle 1"/>
          <p:cNvSpPr/>
          <p:nvPr/>
        </p:nvSpPr>
        <p:spPr>
          <a:xfrm>
            <a:off x="1045871" y="2879318"/>
            <a:ext cx="10367799" cy="1754326"/>
          </a:xfrm>
          <a:prstGeom prst="rect">
            <a:avLst/>
          </a:prstGeom>
        </p:spPr>
        <p:txBody>
          <a:bodyPr wrap="square" lIns="91440" tIns="45720" rIns="91440" bIns="45720" anchor="t">
            <a:spAutoFit/>
          </a:bodyPr>
          <a:lstStyle/>
          <a:p>
            <a:r>
              <a:rPr lang="en-US" b="1" dirty="0"/>
              <a:t>Eligibility criteria are acceptable </a:t>
            </a:r>
            <a:r>
              <a:rPr lang="en-US" dirty="0"/>
              <a:t>provided that the Local Authority is prepared to depart from them. The Panel use the Core Standards to inform them of eligibility.  </a:t>
            </a:r>
          </a:p>
          <a:p>
            <a:endParaRPr lang="en-US" dirty="0"/>
          </a:p>
          <a:p>
            <a:endParaRPr lang="en-US" dirty="0"/>
          </a:p>
          <a:p>
            <a:r>
              <a:rPr lang="en-US" b="1" dirty="0"/>
              <a:t>Blanket policies are not acceptable </a:t>
            </a:r>
            <a:r>
              <a:rPr lang="en-US" dirty="0"/>
              <a:t>(policy that applies to groups of children or types of need without considering individual needs and merits of the individual case) </a:t>
            </a:r>
            <a:endParaRPr lang="en-US" b="1" dirty="0"/>
          </a:p>
        </p:txBody>
      </p:sp>
    </p:spTree>
    <p:extLst>
      <p:ext uri="{BB962C8B-B14F-4D97-AF65-F5344CB8AC3E}">
        <p14:creationId xmlns:p14="http://schemas.microsoft.com/office/powerpoint/2010/main" val="2811821356"/>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marL="0" marR="0" lvl="0" indent="0" algn="just" defTabSz="914400" rtl="0" eaLnBrk="1" fontAlgn="auto" latinLnBrk="0" hangingPunct="1">
                <a:lnSpc>
                  <a:spcPct val="100000"/>
                </a:lnSpc>
                <a:spcBef>
                  <a:spcPct val="0"/>
                </a:spcBef>
                <a:spcAft>
                  <a:spcPts val="0"/>
                </a:spcAft>
                <a:buClrTx/>
                <a:buSzTx/>
                <a:buFontTx/>
                <a:buNone/>
                <a:tabLst/>
                <a:defRPr/>
              </a:pPr>
              <a:endParaRPr kumimoji="0" lang="en-US" altLang="en-US" sz="1700" b="0" i="0" u="none" strike="noStrike" kern="1200" cap="none" spc="0" normalizeH="0" baseline="0" noProof="0" dirty="0">
                <a:ln>
                  <a:noFill/>
                </a:ln>
                <a:solidFill>
                  <a:prstClr val="black"/>
                </a:solidFill>
                <a:effectLst/>
                <a:uLnTx/>
                <a:uFillTx/>
                <a:latin typeface="Calibri" panose="020F0502020204030204" pitchFamily="34" charset="0"/>
                <a:ea typeface="MS PGothic" panose="020B0600070205080204" pitchFamily="34" charset="-128"/>
              </a:endParaRPr>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4" y="238903"/>
            <a:ext cx="9943257"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0" cap="none" spc="0" normalizeH="0" baseline="0" noProof="0" dirty="0">
                <a:ln>
                  <a:noFill/>
                </a:ln>
                <a:solidFill>
                  <a:srgbClr val="E3771B"/>
                </a:solidFill>
                <a:effectLst/>
                <a:uLnTx/>
                <a:uFillTx/>
                <a:latin typeface="Calibri" panose="020F0502020204030204"/>
                <a:ea typeface="+mn-ea"/>
                <a:cs typeface="+mn-cs"/>
              </a:rPr>
              <a:t>What to do if you don’t agree with the decision?</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ound Diagonal Corner Rectangle 9"/>
          <p:cNvSpPr/>
          <p:nvPr/>
        </p:nvSpPr>
        <p:spPr bwMode="auto">
          <a:xfrm>
            <a:off x="503107" y="973114"/>
            <a:ext cx="11159412" cy="5643586"/>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pitchFamily="16" charset="0"/>
              <a:ea typeface="MS PGothic" charset="-128"/>
              <a:cs typeface="+mn-cs"/>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Light" panose="020F0302020204030204"/>
                <a:ea typeface="+mn-ea"/>
                <a:cs typeface="+mn-cs"/>
              </a:rPr>
              <a:t>SEND Team</a:t>
            </a:r>
          </a:p>
        </p:txBody>
      </p:sp>
      <p:sp>
        <p:nvSpPr>
          <p:cNvPr id="3" name="Rectangle 2"/>
          <p:cNvSpPr/>
          <p:nvPr/>
        </p:nvSpPr>
        <p:spPr>
          <a:xfrm>
            <a:off x="898914" y="946789"/>
            <a:ext cx="10367799"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endParaRPr>
          </a:p>
        </p:txBody>
      </p:sp>
      <p:sp>
        <p:nvSpPr>
          <p:cNvPr id="2" name="Rectangle 1"/>
          <p:cNvSpPr/>
          <p:nvPr/>
        </p:nvSpPr>
        <p:spPr>
          <a:xfrm>
            <a:off x="1028938" y="1911655"/>
            <a:ext cx="10367799" cy="3416320"/>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prstClr val="black"/>
                </a:solidFill>
                <a:latin typeface="Calibri" panose="020F0502020204030204"/>
              </a:rPr>
              <a:t>If you would like the decision for your child explained then please in the first instance discuss this with your EHCP Coordinator. They will be able to explain why the decision was made and be able to answer any questions you may have. Your EHCP Coordinator can have a ‘Local offer’ meeting with you and the professionals supporting your child to discuss the decision and what might happen next.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i="0" u="none" strike="noStrike" kern="1200" cap="none" spc="0" normalizeH="0" baseline="0" noProof="0" dirty="0">
              <a:ln>
                <a:noFill/>
              </a:ln>
              <a:solidFill>
                <a:prstClr val="black"/>
              </a:solidFill>
              <a:effectLst/>
              <a:uLnTx/>
              <a:uFillTx/>
              <a:latin typeface="Calibri" panose="020F0502020204030204"/>
            </a:endParaRPr>
          </a:p>
          <a:p>
            <a:pPr lvl="0"/>
            <a:r>
              <a:rPr lang="en-GB" dirty="0">
                <a:solidFill>
                  <a:prstClr val="black"/>
                </a:solidFill>
              </a:rPr>
              <a:t>However in a small number of cases it can sometimes be difficult to reach agreement. In these cases your EHCP Coordinator </a:t>
            </a:r>
            <a:r>
              <a:rPr lang="en-GB">
                <a:solidFill>
                  <a:prstClr val="black"/>
                </a:solidFill>
              </a:rPr>
              <a:t>will continue </a:t>
            </a:r>
            <a:r>
              <a:rPr lang="en-GB" dirty="0">
                <a:solidFill>
                  <a:prstClr val="black"/>
                </a:solidFill>
              </a:rPr>
              <a:t>to work with you and you can choose to have formal mediation. Some decisions can also be appealed through a formal tribunal process. You can find out more information about this on the Local Offer </a:t>
            </a:r>
            <a:r>
              <a:rPr lang="en-GB" b="1" dirty="0">
                <a:solidFill>
                  <a:prstClr val="black"/>
                </a:solidFill>
                <a:hlinkClick r:id="rId5"/>
              </a:rPr>
              <a:t>https://localoffer.swindon.gov.uk/content/send-local-offer/landing-pages/information-advice-and-advocacy-landing-pages-and-content/disagreement-resolution-mediation-and-tribunal/</a:t>
            </a:r>
            <a:r>
              <a:rPr lang="en-GB" b="1" dirty="0">
                <a:solidFill>
                  <a:prstClr val="black"/>
                </a:solidFill>
              </a:rPr>
              <a:t> </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143561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4" y="134479"/>
            <a:ext cx="8076813" cy="707886"/>
          </a:xfrm>
          <a:prstGeom prst="rect">
            <a:avLst/>
          </a:prstGeom>
        </p:spPr>
        <p:txBody>
          <a:bodyPr wrap="square">
            <a:spAutoFit/>
          </a:bodyPr>
          <a:lstStyle/>
          <a:p>
            <a:pPr lvl="0" eaLnBrk="1" hangingPunct="1"/>
            <a:r>
              <a:rPr lang="en-US" sz="4000" b="1" kern="0" dirty="0">
                <a:solidFill>
                  <a:srgbClr val="E3771B"/>
                </a:solidFill>
                <a:latin typeface="Calibri"/>
              </a:rPr>
              <a:t>More information</a:t>
            </a:r>
            <a:endParaRPr lang="en-GB" sz="1600" dirty="0">
              <a:solidFill>
                <a:prstClr val="black"/>
              </a:solidFill>
            </a:endParaRPr>
          </a:p>
        </p:txBody>
      </p:sp>
      <p:sp>
        <p:nvSpPr>
          <p:cNvPr id="10" name="Round Diagonal Corner Rectangle 9"/>
          <p:cNvSpPr/>
          <p:nvPr/>
        </p:nvSpPr>
        <p:spPr bwMode="auto">
          <a:xfrm>
            <a:off x="429208" y="765110"/>
            <a:ext cx="11159412" cy="5505164"/>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1380931" y="1997839"/>
            <a:ext cx="9311951" cy="646331"/>
          </a:xfrm>
          <a:prstGeom prst="rect">
            <a:avLst/>
          </a:prstGeom>
        </p:spPr>
        <p:txBody>
          <a:bodyPr wrap="square">
            <a:spAutoFit/>
          </a:bodyPr>
          <a:lstStyle/>
          <a:p>
            <a:endParaRPr lang="en-GB" b="1" i="1" dirty="0">
              <a:hlinkClick r:id="rId4"/>
            </a:endParaRPr>
          </a:p>
          <a:p>
            <a:endParaRPr lang="en-GB" b="1" i="1" dirty="0">
              <a:hlinkClick r:id="rId4"/>
            </a:endParaRPr>
          </a:p>
        </p:txBody>
      </p:sp>
      <p:sp>
        <p:nvSpPr>
          <p:cNvPr id="4" name="Rectangle 3"/>
          <p:cNvSpPr/>
          <p:nvPr/>
        </p:nvSpPr>
        <p:spPr>
          <a:xfrm>
            <a:off x="4198776" y="5574612"/>
            <a:ext cx="5411755" cy="369332"/>
          </a:xfrm>
          <a:prstGeom prst="rect">
            <a:avLst/>
          </a:prstGeom>
        </p:spPr>
        <p:txBody>
          <a:bodyPr wrap="square">
            <a:spAutoFit/>
          </a:bodyPr>
          <a:lstStyle/>
          <a:p>
            <a:pPr lvl="0" algn="just"/>
            <a:r>
              <a:rPr lang="en-GB" dirty="0"/>
              <a:t>https://localoffer.swindon.gov.uk/home</a:t>
            </a:r>
          </a:p>
        </p:txBody>
      </p:sp>
      <p:pic>
        <p:nvPicPr>
          <p:cNvPr id="2" name="Picture 1"/>
          <p:cNvPicPr>
            <a:picLocks noChangeAspect="1"/>
          </p:cNvPicPr>
          <p:nvPr/>
        </p:nvPicPr>
        <p:blipFill rotWithShape="1">
          <a:blip r:embed="rId5"/>
          <a:srcRect l="26632" t="24591" r="26071" b="6645"/>
          <a:stretch/>
        </p:blipFill>
        <p:spPr>
          <a:xfrm>
            <a:off x="1208105" y="1067105"/>
            <a:ext cx="4972637" cy="4064731"/>
          </a:xfrm>
          <a:prstGeom prst="rect">
            <a:avLst/>
          </a:prstGeom>
        </p:spPr>
      </p:pic>
      <p:pic>
        <p:nvPicPr>
          <p:cNvPr id="7" name="Picture 6"/>
          <p:cNvPicPr>
            <a:picLocks noChangeAspect="1"/>
          </p:cNvPicPr>
          <p:nvPr/>
        </p:nvPicPr>
        <p:blipFill rotWithShape="1">
          <a:blip r:embed="rId6"/>
          <a:srcRect l="27551" t="50612" r="60510" b="29242"/>
          <a:stretch/>
        </p:blipFill>
        <p:spPr>
          <a:xfrm>
            <a:off x="6594462" y="1067105"/>
            <a:ext cx="4271246" cy="4052204"/>
          </a:xfrm>
          <a:prstGeom prst="rect">
            <a:avLst/>
          </a:prstGeom>
        </p:spPr>
      </p:pic>
    </p:spTree>
    <p:extLst>
      <p:ext uri="{BB962C8B-B14F-4D97-AF65-F5344CB8AC3E}">
        <p14:creationId xmlns:p14="http://schemas.microsoft.com/office/powerpoint/2010/main" val="1105731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964230" y="417194"/>
            <a:ext cx="5203304" cy="707886"/>
          </a:xfrm>
          <a:prstGeom prst="rect">
            <a:avLst/>
          </a:prstGeom>
        </p:spPr>
        <p:txBody>
          <a:bodyPr wrap="square">
            <a:spAutoFit/>
          </a:bodyPr>
          <a:lstStyle/>
          <a:p>
            <a:pPr lvl="0" eaLnBrk="1" hangingPunct="1"/>
            <a:r>
              <a:rPr lang="en-US" sz="4000" b="1" kern="0" dirty="0">
                <a:solidFill>
                  <a:srgbClr val="E3771B"/>
                </a:solidFill>
                <a:latin typeface="Calibri"/>
              </a:rPr>
              <a:t>Context</a:t>
            </a:r>
            <a:endParaRPr lang="en-GB" sz="1600" dirty="0">
              <a:solidFill>
                <a:prstClr val="black"/>
              </a:solidFill>
            </a:endParaRPr>
          </a:p>
        </p:txBody>
      </p:sp>
      <p:sp>
        <p:nvSpPr>
          <p:cNvPr id="10" name="Round Diagonal Corner Rectangle 9"/>
          <p:cNvSpPr/>
          <p:nvPr/>
        </p:nvSpPr>
        <p:spPr bwMode="auto">
          <a:xfrm>
            <a:off x="724710" y="1125080"/>
            <a:ext cx="10506269" cy="5118558"/>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1380931" y="1997839"/>
            <a:ext cx="9311951" cy="646331"/>
          </a:xfrm>
          <a:prstGeom prst="rect">
            <a:avLst/>
          </a:prstGeom>
        </p:spPr>
        <p:txBody>
          <a:bodyPr wrap="square">
            <a:spAutoFit/>
          </a:bodyPr>
          <a:lstStyle/>
          <a:p>
            <a:endParaRPr lang="en-GB" b="1" i="1" dirty="0">
              <a:hlinkClick r:id="rId4"/>
            </a:endParaRPr>
          </a:p>
          <a:p>
            <a:endParaRPr lang="en-GB" b="1" i="1" dirty="0">
              <a:hlinkClick r:id="rId4"/>
            </a:endParaRPr>
          </a:p>
        </p:txBody>
      </p:sp>
      <p:sp>
        <p:nvSpPr>
          <p:cNvPr id="4" name="Rectangle 3"/>
          <p:cNvSpPr/>
          <p:nvPr/>
        </p:nvSpPr>
        <p:spPr>
          <a:xfrm>
            <a:off x="1034159" y="1191650"/>
            <a:ext cx="10266749" cy="3970318"/>
          </a:xfrm>
          <a:prstGeom prst="rect">
            <a:avLst/>
          </a:prstGeom>
        </p:spPr>
        <p:txBody>
          <a:bodyPr wrap="square" lIns="91440" tIns="45720" rIns="91440" bIns="45720" anchor="t">
            <a:spAutoFit/>
          </a:bodyPr>
          <a:lstStyle/>
          <a:p>
            <a:r>
              <a:rPr lang="en-GB" dirty="0"/>
              <a:t>The Special Educational Needs and Disability Code of Practice 2015 requires local authorities to make decisions in a clear and open way. This means that Local Authorities are advised to set up groups to help this process. Groups like this can ensure that all decisions around Education Health Care Assessments and Plans are measured and agreed upon using the same criteria throughout.  </a:t>
            </a:r>
          </a:p>
          <a:p>
            <a:endParaRPr lang="en-GB" dirty="0"/>
          </a:p>
          <a:p>
            <a:r>
              <a:rPr lang="en-GB" dirty="0"/>
              <a:t>In line with the SEND Code of Practice, Swindon is committed and will aim to ensure that the following points are met throughout the Education, Health and Care process:</a:t>
            </a:r>
          </a:p>
          <a:p>
            <a:endParaRPr lang="en-GB" dirty="0"/>
          </a:p>
          <a:p>
            <a:pPr marL="285750" indent="-285750">
              <a:buFont typeface="Wingdings" panose="05000000000000000000" pitchFamily="2" charset="2"/>
              <a:buChar char="Ø"/>
            </a:pPr>
            <a:r>
              <a:rPr lang="en-GB" dirty="0"/>
              <a:t>The participation of children, their parents and young people in decision making </a:t>
            </a:r>
          </a:p>
          <a:p>
            <a:pPr marL="285750" indent="-285750">
              <a:buFont typeface="Wingdings" panose="05000000000000000000" pitchFamily="2" charset="2"/>
              <a:buChar char="Ø"/>
            </a:pPr>
            <a:r>
              <a:rPr lang="en-GB" dirty="0"/>
              <a:t>Aspirational and person centred approach </a:t>
            </a:r>
          </a:p>
          <a:p>
            <a:pPr marL="285750" indent="-285750">
              <a:buFont typeface="Wingdings" panose="05000000000000000000" pitchFamily="2" charset="2"/>
              <a:buChar char="Ø"/>
            </a:pPr>
            <a:r>
              <a:rPr lang="en-GB" dirty="0"/>
              <a:t>Focus on inclusive practice and removing barriers to learning</a:t>
            </a:r>
          </a:p>
          <a:p>
            <a:pPr marL="285750" indent="-285750">
              <a:buFont typeface="Wingdings" panose="05000000000000000000" pitchFamily="2" charset="2"/>
              <a:buChar char="Ø"/>
            </a:pPr>
            <a:r>
              <a:rPr lang="en-GB" dirty="0"/>
              <a:t>Ensuring high quality provision to achieve good and outstanding progress</a:t>
            </a:r>
          </a:p>
          <a:p>
            <a:pPr marL="285750" indent="-285750">
              <a:buFont typeface="Wingdings" panose="05000000000000000000" pitchFamily="2" charset="2"/>
              <a:buChar char="Ø"/>
            </a:pPr>
            <a:r>
              <a:rPr lang="en-GB" dirty="0"/>
              <a:t>Evidence based decision making, proportionate to identified need and agreed outcomes </a:t>
            </a:r>
          </a:p>
          <a:p>
            <a:r>
              <a:rPr lang="en-GB" dirty="0"/>
              <a:t>	</a:t>
            </a:r>
          </a:p>
        </p:txBody>
      </p:sp>
    </p:spTree>
    <p:extLst>
      <p:ext uri="{BB962C8B-B14F-4D97-AF65-F5344CB8AC3E}">
        <p14:creationId xmlns:p14="http://schemas.microsoft.com/office/powerpoint/2010/main" val="421204705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964230" y="417194"/>
            <a:ext cx="5203304" cy="707886"/>
          </a:xfrm>
          <a:prstGeom prst="rect">
            <a:avLst/>
          </a:prstGeom>
        </p:spPr>
        <p:txBody>
          <a:bodyPr wrap="square">
            <a:spAutoFit/>
          </a:bodyPr>
          <a:lstStyle/>
          <a:p>
            <a:pPr lvl="0" eaLnBrk="1" hangingPunct="1"/>
            <a:r>
              <a:rPr lang="en-US" sz="4000" b="1" kern="0" dirty="0">
                <a:solidFill>
                  <a:srgbClr val="E3771B"/>
                </a:solidFill>
                <a:latin typeface="Calibri"/>
              </a:rPr>
              <a:t>Definition of SEN</a:t>
            </a:r>
            <a:endParaRPr lang="en-GB" sz="1600" dirty="0">
              <a:solidFill>
                <a:prstClr val="black"/>
              </a:solidFill>
            </a:endParaRPr>
          </a:p>
        </p:txBody>
      </p:sp>
      <p:sp>
        <p:nvSpPr>
          <p:cNvPr id="10" name="Round Diagonal Corner Rectangle 9"/>
          <p:cNvSpPr/>
          <p:nvPr/>
        </p:nvSpPr>
        <p:spPr bwMode="auto">
          <a:xfrm>
            <a:off x="724710" y="1125080"/>
            <a:ext cx="10506269" cy="5118558"/>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1380931" y="1997839"/>
            <a:ext cx="9311951" cy="646331"/>
          </a:xfrm>
          <a:prstGeom prst="rect">
            <a:avLst/>
          </a:prstGeom>
        </p:spPr>
        <p:txBody>
          <a:bodyPr wrap="square">
            <a:spAutoFit/>
          </a:bodyPr>
          <a:lstStyle/>
          <a:p>
            <a:endParaRPr lang="en-GB" b="1" i="1" dirty="0">
              <a:hlinkClick r:id="rId4"/>
            </a:endParaRPr>
          </a:p>
          <a:p>
            <a:endParaRPr lang="en-GB" b="1" i="1" dirty="0">
              <a:hlinkClick r:id="rId4"/>
            </a:endParaRPr>
          </a:p>
        </p:txBody>
      </p:sp>
      <p:sp>
        <p:nvSpPr>
          <p:cNvPr id="4" name="Rectangle 3"/>
          <p:cNvSpPr/>
          <p:nvPr/>
        </p:nvSpPr>
        <p:spPr>
          <a:xfrm>
            <a:off x="1034159" y="1191650"/>
            <a:ext cx="10266749" cy="5355312"/>
          </a:xfrm>
          <a:prstGeom prst="rect">
            <a:avLst/>
          </a:prstGeom>
        </p:spPr>
        <p:txBody>
          <a:bodyPr wrap="square" lIns="91440" tIns="45720" rIns="91440" bIns="45720" anchor="t">
            <a:spAutoFit/>
          </a:bodyPr>
          <a:lstStyle/>
          <a:p>
            <a:r>
              <a:rPr lang="en-GB" dirty="0"/>
              <a:t>A child or young person has SEN if they have a learning difficulty or disability which calls for special educational provision to be made for him or her.</a:t>
            </a:r>
          </a:p>
          <a:p>
            <a:endParaRPr lang="en-GB" dirty="0"/>
          </a:p>
          <a:p>
            <a:r>
              <a:rPr lang="en-GB" dirty="0"/>
              <a:t>A child of compulsory school age or a young person has a learning difficulty or disability if he or she:</a:t>
            </a:r>
          </a:p>
          <a:p>
            <a:endParaRPr lang="en-GB" dirty="0"/>
          </a:p>
          <a:p>
            <a:pPr marL="285750" indent="-285750">
              <a:buFont typeface="Wingdings" panose="05000000000000000000" pitchFamily="2" charset="2"/>
              <a:buChar char="§"/>
            </a:pPr>
            <a:r>
              <a:rPr lang="en-GB" dirty="0"/>
              <a:t>has a significantly greater difficulty in learning than the majority of others of the same age, or </a:t>
            </a:r>
          </a:p>
          <a:p>
            <a:pPr marL="285750" indent="-285750">
              <a:buFont typeface="Arial" panose="020B0604020202020204" pitchFamily="34" charset="0"/>
              <a:buChar char="•"/>
            </a:pPr>
            <a:r>
              <a:rPr lang="en-GB" dirty="0"/>
              <a:t>has a disability which prevents or hinders him or her from making use of facilities of a kind generally provided for others of the same age in mainstream schools or mainstream post-16 settings. </a:t>
            </a:r>
          </a:p>
          <a:p>
            <a:pPr marL="285750" indent="-285750">
              <a:buFont typeface="Wingdings" panose="05000000000000000000" pitchFamily="2" charset="2"/>
              <a:buChar char="ü"/>
            </a:pPr>
            <a:endParaRPr lang="en-GB" dirty="0"/>
          </a:p>
          <a:p>
            <a:r>
              <a:rPr lang="en-GB" dirty="0"/>
              <a:t>For children aged two or more, special educational provision is educational or training provision that is additional to or different from that made generally for other children or young people of the same age by mainstream schools, maintained nursery schools, mainstream post-16 settings or by relevant early years providers. </a:t>
            </a:r>
          </a:p>
          <a:p>
            <a:endParaRPr lang="en-GB" dirty="0"/>
          </a:p>
          <a:p>
            <a:r>
              <a:rPr lang="en-GB" dirty="0"/>
              <a:t>For a child under two years of age, special educational provision means educational provision of any kind. </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69879221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964230" y="417194"/>
            <a:ext cx="5203304" cy="707886"/>
          </a:xfrm>
          <a:prstGeom prst="rect">
            <a:avLst/>
          </a:prstGeom>
        </p:spPr>
        <p:txBody>
          <a:bodyPr wrap="square">
            <a:spAutoFit/>
          </a:bodyPr>
          <a:lstStyle/>
          <a:p>
            <a:pPr lvl="0" eaLnBrk="1" hangingPunct="1"/>
            <a:r>
              <a:rPr lang="en-US" sz="4000" b="1" kern="0" dirty="0">
                <a:solidFill>
                  <a:srgbClr val="E3771B"/>
                </a:solidFill>
                <a:latin typeface="Calibri"/>
              </a:rPr>
              <a:t>Definition of Disability</a:t>
            </a:r>
            <a:endParaRPr lang="en-GB" sz="1600" dirty="0">
              <a:solidFill>
                <a:prstClr val="black"/>
              </a:solidFill>
            </a:endParaRPr>
          </a:p>
        </p:txBody>
      </p:sp>
      <p:sp>
        <p:nvSpPr>
          <p:cNvPr id="10" name="Round Diagonal Corner Rectangle 9"/>
          <p:cNvSpPr/>
          <p:nvPr/>
        </p:nvSpPr>
        <p:spPr bwMode="auto">
          <a:xfrm>
            <a:off x="724710" y="1125080"/>
            <a:ext cx="10506269" cy="5118558"/>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1380931" y="1997839"/>
            <a:ext cx="9311951" cy="646331"/>
          </a:xfrm>
          <a:prstGeom prst="rect">
            <a:avLst/>
          </a:prstGeom>
        </p:spPr>
        <p:txBody>
          <a:bodyPr wrap="square">
            <a:spAutoFit/>
          </a:bodyPr>
          <a:lstStyle/>
          <a:p>
            <a:endParaRPr lang="en-GB" b="1" i="1" dirty="0">
              <a:hlinkClick r:id="rId4"/>
            </a:endParaRPr>
          </a:p>
          <a:p>
            <a:endParaRPr lang="en-GB" b="1" i="1" dirty="0">
              <a:hlinkClick r:id="rId4"/>
            </a:endParaRPr>
          </a:p>
        </p:txBody>
      </p:sp>
      <p:sp>
        <p:nvSpPr>
          <p:cNvPr id="4" name="Rectangle 3"/>
          <p:cNvSpPr/>
          <p:nvPr/>
        </p:nvSpPr>
        <p:spPr>
          <a:xfrm>
            <a:off x="1034159" y="1933923"/>
            <a:ext cx="10266749" cy="2862322"/>
          </a:xfrm>
          <a:prstGeom prst="rect">
            <a:avLst/>
          </a:prstGeom>
        </p:spPr>
        <p:txBody>
          <a:bodyPr wrap="square">
            <a:spAutoFit/>
          </a:bodyPr>
          <a:lstStyle/>
          <a:p>
            <a:r>
              <a:rPr lang="en-GB" dirty="0"/>
              <a:t>Under the Equality act 2010, disability is defined as a physical or mental impairment which has a long term and substantial adverse effect on their ability to carry out normal day to day activities.</a:t>
            </a:r>
          </a:p>
          <a:p>
            <a:endParaRPr lang="en-GB" dirty="0"/>
          </a:p>
          <a:p>
            <a:r>
              <a:rPr lang="en-GB" dirty="0"/>
              <a:t>Long Term – More than a year</a:t>
            </a:r>
          </a:p>
          <a:p>
            <a:r>
              <a:rPr lang="en-GB" dirty="0"/>
              <a:t>Substantial – It takes significantly longer to carry out day to day tasks</a:t>
            </a:r>
          </a:p>
          <a:p>
            <a:endParaRPr lang="en-GB" dirty="0"/>
          </a:p>
          <a:p>
            <a:endParaRPr lang="en-GB" dirty="0"/>
          </a:p>
          <a:p>
            <a:r>
              <a:rPr lang="en-GB" dirty="0"/>
              <a:t>Children and young people with such conditions may not necessarily have Special Educational Needs, but where a disabled child or young person also requires Special Education provision, they will be covered by the Special Educational Needs definition.</a:t>
            </a:r>
          </a:p>
        </p:txBody>
      </p:sp>
    </p:spTree>
    <p:extLst>
      <p:ext uri="{BB962C8B-B14F-4D97-AF65-F5344CB8AC3E}">
        <p14:creationId xmlns:p14="http://schemas.microsoft.com/office/powerpoint/2010/main" val="491626416"/>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5" y="134479"/>
            <a:ext cx="6094700" cy="707886"/>
          </a:xfrm>
          <a:prstGeom prst="rect">
            <a:avLst/>
          </a:prstGeom>
        </p:spPr>
        <p:txBody>
          <a:bodyPr wrap="square" lIns="91440" tIns="45720" rIns="91440" bIns="45720" anchor="t">
            <a:spAutoFit/>
          </a:bodyPr>
          <a:lstStyle/>
          <a:p>
            <a:r>
              <a:rPr lang="en-US" sz="4000" b="1" kern="0" dirty="0">
                <a:solidFill>
                  <a:srgbClr val="E3771B"/>
                </a:solidFill>
                <a:latin typeface="Calibri"/>
              </a:rPr>
              <a:t>Key Functions of the Panel</a:t>
            </a:r>
            <a:endParaRPr lang="en-GB" sz="1600" dirty="0">
              <a:solidFill>
                <a:prstClr val="black"/>
              </a:solidFill>
            </a:endParaRPr>
          </a:p>
        </p:txBody>
      </p:sp>
      <p:sp>
        <p:nvSpPr>
          <p:cNvPr id="10" name="Round Diagonal Corner Rectangle 9"/>
          <p:cNvSpPr/>
          <p:nvPr/>
        </p:nvSpPr>
        <p:spPr bwMode="auto">
          <a:xfrm>
            <a:off x="429208" y="765110"/>
            <a:ext cx="11159412" cy="5505164"/>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1380931" y="1997839"/>
            <a:ext cx="9311951" cy="646331"/>
          </a:xfrm>
          <a:prstGeom prst="rect">
            <a:avLst/>
          </a:prstGeom>
        </p:spPr>
        <p:txBody>
          <a:bodyPr wrap="square">
            <a:spAutoFit/>
          </a:bodyPr>
          <a:lstStyle/>
          <a:p>
            <a:endParaRPr lang="en-GB" b="1" i="1" dirty="0">
              <a:hlinkClick r:id="rId4"/>
            </a:endParaRPr>
          </a:p>
          <a:p>
            <a:endParaRPr lang="en-GB" b="1" i="1" dirty="0">
              <a:hlinkClick r:id="rId4"/>
            </a:endParaRPr>
          </a:p>
        </p:txBody>
      </p:sp>
      <p:sp>
        <p:nvSpPr>
          <p:cNvPr id="4" name="Rectangle 3"/>
          <p:cNvSpPr/>
          <p:nvPr/>
        </p:nvSpPr>
        <p:spPr>
          <a:xfrm>
            <a:off x="615821" y="765110"/>
            <a:ext cx="10972799" cy="4524315"/>
          </a:xfrm>
          <a:prstGeom prst="rect">
            <a:avLst/>
          </a:prstGeom>
        </p:spPr>
        <p:txBody>
          <a:bodyPr wrap="square" lIns="91440" tIns="45720" rIns="91440" bIns="45720" anchor="t">
            <a:spAutoFit/>
          </a:bodyPr>
          <a:lstStyle/>
          <a:p>
            <a:pPr marL="285750" indent="-285750" algn="just">
              <a:buFont typeface="Wingdings" panose="05000000000000000000" pitchFamily="2" charset="2"/>
              <a:buChar char="§"/>
            </a:pPr>
            <a:endParaRPr lang="en-GB" dirty="0"/>
          </a:p>
          <a:p>
            <a:pPr marL="285750" indent="-285750" algn="just">
              <a:buFont typeface="Wingdings" panose="05000000000000000000" pitchFamily="2" charset="2"/>
              <a:buChar char="§"/>
            </a:pPr>
            <a:endParaRPr lang="en-GB" dirty="0"/>
          </a:p>
          <a:p>
            <a:pPr marL="285750" indent="-285750" algn="just">
              <a:buFont typeface="Wingdings" panose="05000000000000000000" pitchFamily="2" charset="2"/>
              <a:buChar char="§"/>
            </a:pPr>
            <a:r>
              <a:rPr lang="en-GB" dirty="0"/>
              <a:t>To consider requests for Statutory Assessment (SA) of children or young people between 0-25 years.</a:t>
            </a:r>
          </a:p>
          <a:p>
            <a:pPr marL="285750" indent="-285750" algn="just">
              <a:buFont typeface="Wingdings" panose="05000000000000000000" pitchFamily="2" charset="2"/>
              <a:buChar char="§"/>
            </a:pPr>
            <a:r>
              <a:rPr lang="en-GB" dirty="0"/>
              <a:t>To consider whether a social care assessment is required under Section 17 of the Children Act 1989.</a:t>
            </a:r>
          </a:p>
          <a:p>
            <a:pPr marL="285750" indent="-285750" algn="just">
              <a:buFont typeface="Wingdings" panose="05000000000000000000" pitchFamily="2" charset="2"/>
              <a:buChar char="§"/>
            </a:pPr>
            <a:r>
              <a:rPr lang="en-GB" dirty="0"/>
              <a:t>On completion of the Statutory Assessment, to consider whether an Education, Health and Care Plan should be issued.</a:t>
            </a:r>
          </a:p>
          <a:p>
            <a:pPr marL="285750" indent="-285750" algn="just">
              <a:buFont typeface="Wingdings" panose="05000000000000000000" pitchFamily="2" charset="2"/>
              <a:buChar char="§"/>
            </a:pPr>
            <a:r>
              <a:rPr lang="en-GB" dirty="0"/>
              <a:t>If an Education, Health and Care Plan (EHCP) is to be issued, to agree the provision jointly between education, health and social care.</a:t>
            </a:r>
          </a:p>
          <a:p>
            <a:pPr marL="285750" indent="-285750" algn="just">
              <a:buFont typeface="Wingdings" panose="05000000000000000000" pitchFamily="2" charset="2"/>
              <a:buChar char="§"/>
            </a:pPr>
            <a:r>
              <a:rPr lang="en-GB" dirty="0"/>
              <a:t>To consider requests for additional funding for pupils whose needs that cannot be met from the resources made available to the setting. </a:t>
            </a:r>
          </a:p>
          <a:p>
            <a:pPr marL="285750" indent="-285750" algn="just">
              <a:buFont typeface="Wingdings" panose="05000000000000000000" pitchFamily="2" charset="2"/>
              <a:buChar char="§"/>
            </a:pPr>
            <a:r>
              <a:rPr lang="en-GB" dirty="0"/>
              <a:t>To consider the reports from Annual Review meetings where a change in funding, provision or placement is recommended. </a:t>
            </a:r>
          </a:p>
          <a:p>
            <a:pPr marL="285750" indent="-285750" algn="just">
              <a:buFont typeface="Wingdings" panose="05000000000000000000" pitchFamily="2" charset="2"/>
              <a:buChar char="§"/>
            </a:pPr>
            <a:r>
              <a:rPr lang="en-GB" dirty="0"/>
              <a:t>To approve school / Local Authority requests to place children outside of their age appropriate year group.</a:t>
            </a:r>
            <a:endParaRPr lang="en-GB" dirty="0">
              <a:cs typeface="Calibri"/>
            </a:endParaRPr>
          </a:p>
          <a:p>
            <a:pPr marL="285750" indent="-285750" algn="just">
              <a:buFont typeface="Wingdings" panose="05000000000000000000" pitchFamily="2" charset="2"/>
              <a:buChar char="§"/>
            </a:pPr>
            <a:r>
              <a:rPr lang="en-GB" dirty="0"/>
              <a:t>To consider requests for bespoke packages.</a:t>
            </a:r>
          </a:p>
          <a:p>
            <a:pPr marL="285750" indent="-285750" algn="just">
              <a:buFont typeface="Wingdings" panose="05000000000000000000" pitchFamily="2" charset="2"/>
              <a:buChar char="§"/>
            </a:pPr>
            <a:r>
              <a:rPr lang="en-GB" dirty="0"/>
              <a:t>For monitoring the quality of reports and EHC Plans in line with legislative requirements.</a:t>
            </a:r>
          </a:p>
          <a:p>
            <a:endParaRPr lang="en-GB" dirty="0"/>
          </a:p>
        </p:txBody>
      </p:sp>
    </p:spTree>
    <p:extLst>
      <p:ext uri="{BB962C8B-B14F-4D97-AF65-F5344CB8AC3E}">
        <p14:creationId xmlns:p14="http://schemas.microsoft.com/office/powerpoint/2010/main" val="30097763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5" y="134479"/>
            <a:ext cx="5203304" cy="707886"/>
          </a:xfrm>
          <a:prstGeom prst="rect">
            <a:avLst/>
          </a:prstGeom>
        </p:spPr>
        <p:txBody>
          <a:bodyPr wrap="square">
            <a:spAutoFit/>
          </a:bodyPr>
          <a:lstStyle/>
          <a:p>
            <a:pPr lvl="0" eaLnBrk="1" hangingPunct="1"/>
            <a:r>
              <a:rPr lang="en-US" sz="4000" b="1" kern="0" dirty="0">
                <a:solidFill>
                  <a:srgbClr val="E3771B"/>
                </a:solidFill>
                <a:latin typeface="Calibri"/>
              </a:rPr>
              <a:t>Membership</a:t>
            </a:r>
            <a:endParaRPr lang="en-GB" sz="1600" dirty="0">
              <a:solidFill>
                <a:prstClr val="black"/>
              </a:solidFill>
            </a:endParaRPr>
          </a:p>
        </p:txBody>
      </p:sp>
      <p:sp>
        <p:nvSpPr>
          <p:cNvPr id="10" name="Round Diagonal Corner Rectangle 9"/>
          <p:cNvSpPr/>
          <p:nvPr/>
        </p:nvSpPr>
        <p:spPr bwMode="auto">
          <a:xfrm>
            <a:off x="429208" y="765110"/>
            <a:ext cx="11159412" cy="5505164"/>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1380931" y="1997839"/>
            <a:ext cx="9311951" cy="646331"/>
          </a:xfrm>
          <a:prstGeom prst="rect">
            <a:avLst/>
          </a:prstGeom>
        </p:spPr>
        <p:txBody>
          <a:bodyPr wrap="square">
            <a:spAutoFit/>
          </a:bodyPr>
          <a:lstStyle/>
          <a:p>
            <a:endParaRPr lang="en-GB" b="1" i="1" dirty="0">
              <a:hlinkClick r:id="rId4"/>
            </a:endParaRPr>
          </a:p>
          <a:p>
            <a:endParaRPr lang="en-GB" b="1" i="1" dirty="0">
              <a:hlinkClick r:id="rId4"/>
            </a:endParaRPr>
          </a:p>
        </p:txBody>
      </p:sp>
      <p:sp>
        <p:nvSpPr>
          <p:cNvPr id="4" name="Rectangle 3"/>
          <p:cNvSpPr/>
          <p:nvPr/>
        </p:nvSpPr>
        <p:spPr>
          <a:xfrm>
            <a:off x="615821" y="1240788"/>
            <a:ext cx="10972799" cy="4524315"/>
          </a:xfrm>
          <a:prstGeom prst="rect">
            <a:avLst/>
          </a:prstGeom>
        </p:spPr>
        <p:txBody>
          <a:bodyPr wrap="square">
            <a:spAutoFit/>
          </a:bodyPr>
          <a:lstStyle/>
          <a:p>
            <a:r>
              <a:rPr lang="en-GB" dirty="0"/>
              <a:t>Panel members are equal participants, whose professional views are equally valued and considered.  They are expected to:</a:t>
            </a:r>
          </a:p>
          <a:p>
            <a:endParaRPr lang="en-GB" dirty="0"/>
          </a:p>
          <a:p>
            <a:pPr marL="285750" indent="-285750">
              <a:buFont typeface="Wingdings" panose="05000000000000000000" pitchFamily="2" charset="2"/>
              <a:buChar char="q"/>
            </a:pPr>
            <a:r>
              <a:rPr lang="en-GB" dirty="0"/>
              <a:t>Provide expertise in their own specialist area and offer impartial advice on individual cases without promoting the interest of their service or setting</a:t>
            </a:r>
          </a:p>
          <a:p>
            <a:pPr marL="285750" indent="-285750">
              <a:buFont typeface="Wingdings" panose="05000000000000000000" pitchFamily="2" charset="2"/>
              <a:buChar char="q"/>
            </a:pPr>
            <a:r>
              <a:rPr lang="en-GB" dirty="0"/>
              <a:t>Use their experience and knowledge and offer views on assessment, outcomes, appropriate and proportionate provision and other matters in relation to children and young people with SEND age 0-25</a:t>
            </a:r>
          </a:p>
          <a:p>
            <a:pPr marL="285750" indent="-285750">
              <a:buFont typeface="Wingdings" panose="05000000000000000000" pitchFamily="2" charset="2"/>
              <a:buChar char="q"/>
            </a:pPr>
            <a:r>
              <a:rPr lang="en-GB" dirty="0"/>
              <a:t>Offer relevant advice about legislation, codes of conduct, reforms and priorities in education setting, services and organisations</a:t>
            </a:r>
          </a:p>
          <a:p>
            <a:pPr marL="285750" indent="-285750">
              <a:buFont typeface="Wingdings" panose="05000000000000000000" pitchFamily="2" charset="2"/>
              <a:buChar char="q"/>
            </a:pPr>
            <a:r>
              <a:rPr lang="en-GB" dirty="0"/>
              <a:t>Provide a moderating function by seeking to ensure consistent decision making across all cases </a:t>
            </a:r>
          </a:p>
          <a:p>
            <a:pPr marL="285750" indent="-285750">
              <a:buFont typeface="Wingdings" panose="05000000000000000000" pitchFamily="2" charset="2"/>
              <a:buChar char="q"/>
            </a:pPr>
            <a:r>
              <a:rPr lang="en-GB" dirty="0"/>
              <a:t>Provide support and advice to the Chair who will make the final decision on behalf of the Local Authority</a:t>
            </a:r>
          </a:p>
          <a:p>
            <a:endParaRPr lang="en-GB" dirty="0"/>
          </a:p>
          <a:p>
            <a:r>
              <a:rPr lang="en-GB" dirty="0"/>
              <a:t>Members of the Panel are required to read all relevant papers in advance of the meeting.  They make recommendations to the Local Authority Officer (the Chair of the Panel) who will make decisions on case by case bases.</a:t>
            </a:r>
          </a:p>
          <a:p>
            <a:endParaRPr lang="en-GB" dirty="0"/>
          </a:p>
        </p:txBody>
      </p:sp>
    </p:spTree>
    <p:extLst>
      <p:ext uri="{BB962C8B-B14F-4D97-AF65-F5344CB8AC3E}">
        <p14:creationId xmlns:p14="http://schemas.microsoft.com/office/powerpoint/2010/main" val="135935965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5" y="134479"/>
            <a:ext cx="5203304" cy="707886"/>
          </a:xfrm>
          <a:prstGeom prst="rect">
            <a:avLst/>
          </a:prstGeom>
        </p:spPr>
        <p:txBody>
          <a:bodyPr wrap="square">
            <a:spAutoFit/>
          </a:bodyPr>
          <a:lstStyle/>
          <a:p>
            <a:pPr lvl="0" eaLnBrk="1" hangingPunct="1"/>
            <a:r>
              <a:rPr lang="en-US" sz="4000" b="1" kern="0" dirty="0">
                <a:solidFill>
                  <a:srgbClr val="E3771B"/>
                </a:solidFill>
                <a:latin typeface="Calibri"/>
              </a:rPr>
              <a:t>Membership</a:t>
            </a:r>
            <a:endParaRPr lang="en-GB" sz="1600" dirty="0">
              <a:solidFill>
                <a:prstClr val="black"/>
              </a:solidFill>
            </a:endParaRPr>
          </a:p>
        </p:txBody>
      </p:sp>
      <p:sp>
        <p:nvSpPr>
          <p:cNvPr id="10" name="Round Diagonal Corner Rectangle 9"/>
          <p:cNvSpPr/>
          <p:nvPr/>
        </p:nvSpPr>
        <p:spPr bwMode="auto">
          <a:xfrm>
            <a:off x="429208" y="765110"/>
            <a:ext cx="11159412" cy="5330366"/>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5927271" y="1017163"/>
            <a:ext cx="5257800" cy="2585323"/>
          </a:xfrm>
          <a:prstGeom prst="rect">
            <a:avLst/>
          </a:prstGeom>
        </p:spPr>
        <p:txBody>
          <a:bodyPr wrap="square">
            <a:spAutoFit/>
          </a:bodyPr>
          <a:lstStyle/>
          <a:p>
            <a:r>
              <a:rPr lang="en-GB" b="1" dirty="0"/>
              <a:t>Rotational Members are</a:t>
            </a:r>
            <a:r>
              <a:rPr lang="en-GB" dirty="0"/>
              <a:t>:</a:t>
            </a:r>
          </a:p>
          <a:p>
            <a:r>
              <a:rPr lang="en-GB" dirty="0"/>
              <a:t> </a:t>
            </a:r>
          </a:p>
          <a:p>
            <a:pPr marL="285750" indent="-285750">
              <a:buFont typeface="Wingdings" panose="05000000000000000000" pitchFamily="2" charset="2"/>
              <a:buChar char="q"/>
            </a:pPr>
            <a:r>
              <a:rPr lang="en-GB" dirty="0"/>
              <a:t>Head Teachers and/ or SENCOs of Primary and/or Secondary providers</a:t>
            </a:r>
          </a:p>
          <a:p>
            <a:pPr marL="285750" indent="-285750">
              <a:buFont typeface="Wingdings" panose="05000000000000000000" pitchFamily="2" charset="2"/>
              <a:buChar char="q"/>
            </a:pPr>
            <a:r>
              <a:rPr lang="en-GB" dirty="0"/>
              <a:t>Representatives from Post-16 and Further Education providers</a:t>
            </a:r>
          </a:p>
          <a:p>
            <a:pPr marL="285750" indent="-285750">
              <a:buFont typeface="Wingdings" panose="05000000000000000000" pitchFamily="2" charset="2"/>
              <a:buChar char="q"/>
            </a:pPr>
            <a:r>
              <a:rPr lang="en-GB" dirty="0"/>
              <a:t>Early Years representatives </a:t>
            </a:r>
          </a:p>
          <a:p>
            <a:pPr marL="285750" indent="-285750">
              <a:buFont typeface="Wingdings" panose="05000000000000000000" pitchFamily="2" charset="2"/>
              <a:buChar char="q"/>
            </a:pPr>
            <a:r>
              <a:rPr lang="en-GB" dirty="0"/>
              <a:t>Specialist Resource Provision representatives</a:t>
            </a:r>
          </a:p>
          <a:p>
            <a:pPr marL="285750" indent="-285750">
              <a:buFont typeface="Wingdings" panose="05000000000000000000" pitchFamily="2" charset="2"/>
              <a:buChar char="q"/>
            </a:pPr>
            <a:r>
              <a:rPr lang="en-GB" dirty="0"/>
              <a:t>Specialist Advisory Teachers</a:t>
            </a:r>
          </a:p>
        </p:txBody>
      </p:sp>
      <p:sp>
        <p:nvSpPr>
          <p:cNvPr id="4" name="Rectangle 3"/>
          <p:cNvSpPr/>
          <p:nvPr/>
        </p:nvSpPr>
        <p:spPr>
          <a:xfrm>
            <a:off x="765111" y="1017163"/>
            <a:ext cx="4215103" cy="4801314"/>
          </a:xfrm>
          <a:prstGeom prst="rect">
            <a:avLst/>
          </a:prstGeom>
        </p:spPr>
        <p:txBody>
          <a:bodyPr wrap="square">
            <a:spAutoFit/>
          </a:bodyPr>
          <a:lstStyle/>
          <a:p>
            <a:r>
              <a:rPr lang="en-GB" b="1" dirty="0"/>
              <a:t>Core members of the SEND Panel are</a:t>
            </a:r>
            <a:r>
              <a:rPr lang="en-GB" dirty="0"/>
              <a:t>:</a:t>
            </a:r>
          </a:p>
          <a:p>
            <a:r>
              <a:rPr lang="en-GB" dirty="0"/>
              <a:t> </a:t>
            </a:r>
          </a:p>
          <a:p>
            <a:pPr marL="285750" lvl="0" indent="-285750">
              <a:buFont typeface="Wingdings" panose="05000000000000000000" pitchFamily="2" charset="2"/>
              <a:buChar char="q"/>
            </a:pPr>
            <a:r>
              <a:rPr lang="en-GB" dirty="0"/>
              <a:t>SEND Statutory Team Manager or nominated deputy </a:t>
            </a:r>
          </a:p>
          <a:p>
            <a:pPr marL="285750" lvl="0" indent="-285750">
              <a:buFont typeface="Wingdings" panose="05000000000000000000" pitchFamily="2" charset="2"/>
              <a:buChar char="q"/>
            </a:pPr>
            <a:r>
              <a:rPr lang="en-GB" dirty="0"/>
              <a:t>EHCP Coordinator</a:t>
            </a:r>
          </a:p>
          <a:p>
            <a:pPr marL="285750" lvl="0" indent="-285750">
              <a:buFont typeface="Wingdings" panose="05000000000000000000" pitchFamily="2" charset="2"/>
              <a:buChar char="q"/>
            </a:pPr>
            <a:r>
              <a:rPr lang="en-GB" dirty="0"/>
              <a:t>Designated Medical/Clinical Officer</a:t>
            </a:r>
          </a:p>
          <a:p>
            <a:pPr marL="285750" lvl="0" indent="-285750">
              <a:buFont typeface="Wingdings" panose="05000000000000000000" pitchFamily="2" charset="2"/>
              <a:buChar char="q"/>
            </a:pPr>
            <a:r>
              <a:rPr lang="en-GB" dirty="0"/>
              <a:t>Integrated Service Manager, Children, Families and Community</a:t>
            </a:r>
          </a:p>
          <a:p>
            <a:pPr marL="285750" lvl="0" indent="-285750">
              <a:buFont typeface="Wingdings" panose="05000000000000000000" pitchFamily="2" charset="2"/>
              <a:buChar char="q"/>
            </a:pPr>
            <a:r>
              <a:rPr lang="en-GB" dirty="0"/>
              <a:t>Principal or Senior Educational Psychologist</a:t>
            </a:r>
          </a:p>
          <a:p>
            <a:pPr marL="285750" lvl="0" indent="-285750">
              <a:buFont typeface="Wingdings" panose="05000000000000000000" pitchFamily="2" charset="2"/>
              <a:buChar char="q"/>
            </a:pPr>
            <a:r>
              <a:rPr lang="en-GB" dirty="0"/>
              <a:t>SEMH Outreach Service</a:t>
            </a:r>
          </a:p>
          <a:p>
            <a:pPr marL="285750" lvl="0" indent="-285750">
              <a:buFont typeface="Wingdings" panose="05000000000000000000" pitchFamily="2" charset="2"/>
              <a:buChar char="q"/>
            </a:pPr>
            <a:r>
              <a:rPr lang="en-GB" dirty="0"/>
              <a:t>Early Help Services</a:t>
            </a:r>
          </a:p>
          <a:p>
            <a:pPr marL="285750" lvl="0" indent="-285750">
              <a:buFont typeface="Wingdings" panose="05000000000000000000" pitchFamily="2" charset="2"/>
              <a:buChar char="q"/>
            </a:pPr>
            <a:r>
              <a:rPr lang="en-GB" dirty="0"/>
              <a:t>Adult Social Care </a:t>
            </a:r>
          </a:p>
          <a:p>
            <a:r>
              <a:rPr lang="en-GB" dirty="0"/>
              <a:t> </a:t>
            </a:r>
          </a:p>
          <a:p>
            <a:endParaRPr lang="en-GB" dirty="0"/>
          </a:p>
          <a:p>
            <a:endParaRPr lang="en-GB" dirty="0"/>
          </a:p>
          <a:p>
            <a:endParaRPr lang="en-GB" dirty="0"/>
          </a:p>
        </p:txBody>
      </p:sp>
      <p:sp>
        <p:nvSpPr>
          <p:cNvPr id="2" name="Rectangle 1"/>
          <p:cNvSpPr/>
          <p:nvPr/>
        </p:nvSpPr>
        <p:spPr>
          <a:xfrm>
            <a:off x="3150032" y="5299666"/>
            <a:ext cx="5904373" cy="369332"/>
          </a:xfrm>
          <a:prstGeom prst="rect">
            <a:avLst/>
          </a:prstGeom>
        </p:spPr>
        <p:txBody>
          <a:bodyPr wrap="none">
            <a:spAutoFit/>
          </a:bodyPr>
          <a:lstStyle/>
          <a:p>
            <a:r>
              <a:rPr lang="en-GB" dirty="0"/>
              <a:t>Quorum of the group will be the Chair and 3 Panel members.</a:t>
            </a:r>
          </a:p>
        </p:txBody>
      </p:sp>
    </p:spTree>
    <p:extLst>
      <p:ext uri="{BB962C8B-B14F-4D97-AF65-F5344CB8AC3E}">
        <p14:creationId xmlns:p14="http://schemas.microsoft.com/office/powerpoint/2010/main" val="50088893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5" name="Group 10">
            <a:extLst>
              <a:ext uri="{FF2B5EF4-FFF2-40B4-BE49-F238E27FC236}">
                <a16:creationId xmlns:a16="http://schemas.microsoft.com/office/drawing/2014/main" id="{204CD9C5-89B2-824F-9D76-A525D6123306}"/>
              </a:ext>
            </a:extLst>
          </p:cNvPr>
          <p:cNvGrpSpPr>
            <a:grpSpLocks/>
          </p:cNvGrpSpPr>
          <p:nvPr/>
        </p:nvGrpSpPr>
        <p:grpSpPr bwMode="auto">
          <a:xfrm>
            <a:off x="7674362" y="6165850"/>
            <a:ext cx="2706304" cy="450850"/>
            <a:chOff x="6151462" y="6165304"/>
            <a:chExt cx="2704874" cy="450883"/>
          </a:xfrm>
        </p:grpSpPr>
        <p:pic>
          <p:nvPicPr>
            <p:cNvPr id="16389" name="Picture 8">
              <a:extLst>
                <a:ext uri="{FF2B5EF4-FFF2-40B4-BE49-F238E27FC236}">
                  <a16:creationId xmlns:a16="http://schemas.microsoft.com/office/drawing/2014/main" id="{840446B1-CAD6-184B-90CA-390FF8F0A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6" y="6165304"/>
              <a:ext cx="1260000" cy="450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4">
              <a:extLst>
                <a:ext uri="{FF2B5EF4-FFF2-40B4-BE49-F238E27FC236}">
                  <a16:creationId xmlns:a16="http://schemas.microsoft.com/office/drawing/2014/main" id="{4EBDB87C-716F-F340-B481-B70C5ADD388A}"/>
                </a:ext>
              </a:extLst>
            </p:cNvPr>
            <p:cNvSpPr>
              <a:spLocks noChangeArrowheads="1"/>
            </p:cNvSpPr>
            <p:nvPr/>
          </p:nvSpPr>
          <p:spPr bwMode="auto">
            <a:xfrm>
              <a:off x="6151462" y="6243409"/>
              <a:ext cx="184633" cy="353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Calibri" panose="020F0502020204030204" pitchFamily="34" charset="0"/>
                  <a:ea typeface="MS PGothic" panose="020B0600070205080204" pitchFamily="34" charset="-128"/>
                  <a:cs typeface="MS PGothic" panose="020B0600070205080204" pitchFamily="34" charset="-128"/>
                </a:defRPr>
              </a:lvl1pPr>
              <a:lvl2pPr marL="742950" indent="-285750">
                <a:spcBef>
                  <a:spcPct val="20000"/>
                </a:spcBef>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Calibri" panose="020F0502020204030204" pitchFamily="34" charset="0"/>
                  <a:ea typeface="MS PGothic" panose="020B0600070205080204" pitchFamily="34" charset="-128"/>
                </a:defRPr>
              </a:lvl9pPr>
            </a:lstStyle>
            <a:p>
              <a:pPr algn="just">
                <a:spcBef>
                  <a:spcPct val="0"/>
                </a:spcBef>
                <a:buFontTx/>
                <a:buNone/>
              </a:pPr>
              <a:endParaRPr lang="en-US" altLang="en-US" sz="1700" dirty="0"/>
            </a:p>
          </p:txBody>
        </p:sp>
        <p:cxnSp>
          <p:nvCxnSpPr>
            <p:cNvPr id="14" name="Straight Connector 13">
              <a:extLst>
                <a:ext uri="{FF2B5EF4-FFF2-40B4-BE49-F238E27FC236}">
                  <a16:creationId xmlns:a16="http://schemas.microsoft.com/office/drawing/2014/main" id="{22D0E716-8DC1-DE46-A5CF-57DB53E49D9F}"/>
                </a:ext>
              </a:extLst>
            </p:cNvPr>
            <p:cNvCxnSpPr/>
            <p:nvPr/>
          </p:nvCxnSpPr>
          <p:spPr>
            <a:xfrm>
              <a:off x="7452140" y="6243098"/>
              <a:ext cx="0" cy="354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898915" y="134479"/>
            <a:ext cx="5203304" cy="707886"/>
          </a:xfrm>
          <a:prstGeom prst="rect">
            <a:avLst/>
          </a:prstGeom>
        </p:spPr>
        <p:txBody>
          <a:bodyPr wrap="square">
            <a:spAutoFit/>
          </a:bodyPr>
          <a:lstStyle/>
          <a:p>
            <a:pPr lvl="0" eaLnBrk="1" hangingPunct="1"/>
            <a:r>
              <a:rPr lang="en-US" sz="4000" b="1" kern="0" dirty="0">
                <a:solidFill>
                  <a:srgbClr val="E3771B"/>
                </a:solidFill>
                <a:latin typeface="Calibri"/>
              </a:rPr>
              <a:t>Panel Observers</a:t>
            </a:r>
            <a:endParaRPr lang="en-GB" sz="1600" dirty="0">
              <a:solidFill>
                <a:prstClr val="black"/>
              </a:solidFill>
            </a:endParaRPr>
          </a:p>
        </p:txBody>
      </p:sp>
      <p:sp>
        <p:nvSpPr>
          <p:cNvPr id="10" name="Round Diagonal Corner Rectangle 9"/>
          <p:cNvSpPr/>
          <p:nvPr/>
        </p:nvSpPr>
        <p:spPr bwMode="auto">
          <a:xfrm>
            <a:off x="429208" y="765110"/>
            <a:ext cx="11159412" cy="5505164"/>
          </a:xfrm>
          <a:prstGeom prst="round2DiagRect">
            <a:avLst/>
          </a:prstGeom>
          <a:noFill/>
          <a:ln w="9525" cap="flat" cmpd="sng" algn="ctr">
            <a:solidFill>
              <a:schemeClr val="tx1"/>
            </a:solidFill>
            <a:prstDash val="solid"/>
            <a:round/>
            <a:headEnd type="none" w="med" len="med"/>
            <a:tailEnd type="none" w="med" len="med"/>
          </a:ln>
          <a:effectLst/>
          <a:extLst>
            <a:ext uri="{AF507438-7753-43e0-B8FC-AC1667EBCBE1}"/>
          </a:extLst>
        </p:spPr>
        <p:txBody>
          <a:bodyPr/>
          <a:lstStyle/>
          <a:p>
            <a:pPr>
              <a:defRPr/>
            </a:pPr>
            <a:endParaRPr lang="en-US">
              <a:latin typeface="Times" pitchFamily="16" charset="0"/>
              <a:ea typeface="MS PGothic" charset="-128"/>
            </a:endParaRPr>
          </a:p>
        </p:txBody>
      </p:sp>
      <p:sp>
        <p:nvSpPr>
          <p:cNvPr id="11" name="TextBox 10"/>
          <p:cNvSpPr txBox="1"/>
          <p:nvPr/>
        </p:nvSpPr>
        <p:spPr>
          <a:xfrm>
            <a:off x="7715342" y="6270274"/>
            <a:ext cx="1478522" cy="338554"/>
          </a:xfrm>
          <a:prstGeom prst="rect">
            <a:avLst/>
          </a:prstGeom>
          <a:noFill/>
        </p:spPr>
        <p:txBody>
          <a:bodyPr wrap="square" rtlCol="0">
            <a:spAutoFit/>
          </a:bodyPr>
          <a:lstStyle/>
          <a:p>
            <a:r>
              <a:rPr lang="en-GB" sz="1600" dirty="0">
                <a:latin typeface="+mj-lt"/>
              </a:rPr>
              <a:t>SEND Team</a:t>
            </a:r>
          </a:p>
        </p:txBody>
      </p:sp>
      <p:sp>
        <p:nvSpPr>
          <p:cNvPr id="3" name="Rectangle 2"/>
          <p:cNvSpPr/>
          <p:nvPr/>
        </p:nvSpPr>
        <p:spPr>
          <a:xfrm>
            <a:off x="1380931" y="1997839"/>
            <a:ext cx="9311951" cy="646331"/>
          </a:xfrm>
          <a:prstGeom prst="rect">
            <a:avLst/>
          </a:prstGeom>
        </p:spPr>
        <p:txBody>
          <a:bodyPr wrap="square">
            <a:spAutoFit/>
          </a:bodyPr>
          <a:lstStyle/>
          <a:p>
            <a:endParaRPr lang="en-GB" b="1" i="1" dirty="0">
              <a:hlinkClick r:id="rId4"/>
            </a:endParaRPr>
          </a:p>
          <a:p>
            <a:endParaRPr lang="en-GB" b="1" i="1" dirty="0">
              <a:hlinkClick r:id="rId4"/>
            </a:endParaRPr>
          </a:p>
        </p:txBody>
      </p:sp>
      <p:sp>
        <p:nvSpPr>
          <p:cNvPr id="4" name="Rectangle 3"/>
          <p:cNvSpPr/>
          <p:nvPr/>
        </p:nvSpPr>
        <p:spPr>
          <a:xfrm>
            <a:off x="6008914" y="1585470"/>
            <a:ext cx="5358358" cy="1938992"/>
          </a:xfrm>
          <a:prstGeom prst="rect">
            <a:avLst/>
          </a:prstGeom>
        </p:spPr>
        <p:txBody>
          <a:bodyPr wrap="square">
            <a:spAutoFit/>
          </a:bodyPr>
          <a:lstStyle/>
          <a:p>
            <a:pPr algn="just"/>
            <a:r>
              <a:rPr lang="en-GB" sz="2000" dirty="0"/>
              <a:t>From time to time, the Local Authority receives requests for colleagues to join the Panel in a purely observatory capacity. Observers MUST NOT take part in any elements of the panel’s case discussions and will not receive a copy of panel papers.</a:t>
            </a: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7909" y="1057398"/>
            <a:ext cx="4435609" cy="4435609"/>
          </a:xfrm>
          <a:prstGeom prst="rect">
            <a:avLst/>
          </a:prstGeom>
        </p:spPr>
      </p:pic>
    </p:spTree>
    <p:extLst>
      <p:ext uri="{BB962C8B-B14F-4D97-AF65-F5344CB8AC3E}">
        <p14:creationId xmlns:p14="http://schemas.microsoft.com/office/powerpoint/2010/main" val="383417782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2557</Words>
  <Application>Microsoft Office PowerPoint</Application>
  <PresentationFormat>Widescreen</PresentationFormat>
  <Paragraphs>221</Paragraphs>
  <Slides>23</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MS PGothic</vt:lpstr>
      <vt:lpstr>Arial</vt:lpstr>
      <vt:lpstr>Calibri</vt:lpstr>
      <vt:lpstr>Calibri Light</vt:lpstr>
      <vt:lpstr>Mangal</vt:lpstr>
      <vt:lpstr>Times</vt:lpstr>
      <vt:lpstr>Wingdings</vt:lpstr>
      <vt:lpstr>Office Theme</vt:lpstr>
      <vt:lpstr>Special Educational Needs and Disability Panel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SEN Support in Schools (6.44 CoP)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Swindon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Joanne Godwin</dc:creator>
  <cp:lastModifiedBy>Andrew Myrie</cp:lastModifiedBy>
  <cp:revision>77</cp:revision>
  <dcterms:created xsi:type="dcterms:W3CDTF">2019-10-04T20:16:09Z</dcterms:created>
  <dcterms:modified xsi:type="dcterms:W3CDTF">2021-03-26T10:01:59Z</dcterms:modified>
</cp:coreProperties>
</file>